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rts/chart1.xml" ContentType="application/vnd.openxmlformats-officedocument.drawingml.chart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rts/chart2.xml" ContentType="application/vnd.openxmlformats-officedocument.drawingml.chart+xml"/>
  <Override PartName="/ppt/tags/tag14.xml" ContentType="application/vnd.openxmlformats-officedocument.presentationml.tags+xml"/>
  <Override PartName="/ppt/charts/chart3.xml" ContentType="application/vnd.openxmlformats-officedocument.drawingml.chart+xml"/>
  <Override PartName="/ppt/tags/tag15.xml" ContentType="application/vnd.openxmlformats-officedocument.presentationml.tags+xml"/>
  <Override PartName="/ppt/charts/chart4.xml" ContentType="application/vnd.openxmlformats-officedocument.drawingml.char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notesMasterIdLst>
    <p:notesMasterId r:id="rId88"/>
  </p:notesMasterIdLst>
  <p:sldIdLst>
    <p:sldId id="257" r:id="rId2"/>
    <p:sldId id="258" r:id="rId3"/>
    <p:sldId id="259" r:id="rId4"/>
    <p:sldId id="333" r:id="rId5"/>
    <p:sldId id="311" r:id="rId6"/>
    <p:sldId id="310" r:id="rId7"/>
    <p:sldId id="277" r:id="rId8"/>
    <p:sldId id="334" r:id="rId9"/>
    <p:sldId id="278" r:id="rId10"/>
    <p:sldId id="312" r:id="rId11"/>
    <p:sldId id="279" r:id="rId12"/>
    <p:sldId id="280" r:id="rId13"/>
    <p:sldId id="336" r:id="rId14"/>
    <p:sldId id="325" r:id="rId15"/>
    <p:sldId id="285" r:id="rId16"/>
    <p:sldId id="304" r:id="rId17"/>
    <p:sldId id="316" r:id="rId18"/>
    <p:sldId id="337" r:id="rId19"/>
    <p:sldId id="314" r:id="rId20"/>
    <p:sldId id="315" r:id="rId21"/>
    <p:sldId id="317" r:id="rId22"/>
    <p:sldId id="318" r:id="rId23"/>
    <p:sldId id="319" r:id="rId24"/>
    <p:sldId id="320" r:id="rId25"/>
    <p:sldId id="332" r:id="rId26"/>
    <p:sldId id="281" r:id="rId27"/>
    <p:sldId id="313" r:id="rId28"/>
    <p:sldId id="338" r:id="rId29"/>
    <p:sldId id="339" r:id="rId30"/>
    <p:sldId id="340" r:id="rId31"/>
    <p:sldId id="282" r:id="rId32"/>
    <p:sldId id="261" r:id="rId33"/>
    <p:sldId id="283" r:id="rId34"/>
    <p:sldId id="322" r:id="rId35"/>
    <p:sldId id="284" r:id="rId36"/>
    <p:sldId id="321" r:id="rId37"/>
    <p:sldId id="293" r:id="rId38"/>
    <p:sldId id="294" r:id="rId39"/>
    <p:sldId id="295" r:id="rId40"/>
    <p:sldId id="296" r:id="rId41"/>
    <p:sldId id="297" r:id="rId42"/>
    <p:sldId id="298" r:id="rId43"/>
    <p:sldId id="286" r:id="rId44"/>
    <p:sldId id="329" r:id="rId45"/>
    <p:sldId id="287" r:id="rId46"/>
    <p:sldId id="288" r:id="rId47"/>
    <p:sldId id="323" r:id="rId48"/>
    <p:sldId id="263" r:id="rId49"/>
    <p:sldId id="324" r:id="rId50"/>
    <p:sldId id="349" r:id="rId51"/>
    <p:sldId id="350" r:id="rId52"/>
    <p:sldId id="351" r:id="rId53"/>
    <p:sldId id="289" r:id="rId54"/>
    <p:sldId id="300" r:id="rId55"/>
    <p:sldId id="305" r:id="rId56"/>
    <p:sldId id="299" r:id="rId57"/>
    <p:sldId id="301" r:id="rId58"/>
    <p:sldId id="290" r:id="rId59"/>
    <p:sldId id="302" r:id="rId60"/>
    <p:sldId id="264" r:id="rId61"/>
    <p:sldId id="327" r:id="rId62"/>
    <p:sldId id="262" r:id="rId63"/>
    <p:sldId id="291" r:id="rId64"/>
    <p:sldId id="292" r:id="rId65"/>
    <p:sldId id="326" r:id="rId66"/>
    <p:sldId id="306" r:id="rId67"/>
    <p:sldId id="307" r:id="rId68"/>
    <p:sldId id="308" r:id="rId69"/>
    <p:sldId id="265" r:id="rId70"/>
    <p:sldId id="266" r:id="rId71"/>
    <p:sldId id="344" r:id="rId72"/>
    <p:sldId id="267" r:id="rId73"/>
    <p:sldId id="268" r:id="rId74"/>
    <p:sldId id="269" r:id="rId75"/>
    <p:sldId id="345" r:id="rId76"/>
    <p:sldId id="270" r:id="rId77"/>
    <p:sldId id="346" r:id="rId78"/>
    <p:sldId id="271" r:id="rId79"/>
    <p:sldId id="347" r:id="rId80"/>
    <p:sldId id="309" r:id="rId81"/>
    <p:sldId id="272" r:id="rId82"/>
    <p:sldId id="328" r:id="rId83"/>
    <p:sldId id="275" r:id="rId84"/>
    <p:sldId id="341" r:id="rId85"/>
    <p:sldId id="348" r:id="rId86"/>
    <p:sldId id="276" r:id="rId87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12" autoAdjust="0"/>
    <p:restoredTop sz="94671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fa-IR" sz="2400" dirty="0">
                <a:latin typeface="Adobe Arabic" pitchFamily="18" charset="-78"/>
                <a:cs typeface="Adobe Arabic" pitchFamily="18" charset="-78"/>
              </a:rPr>
              <a:t>نیروگاه با سیال کاملاً مایع داغ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نیروگاه با سیال کاملاً مایع داغ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ظرفیت نصب شده</c:v>
                </c:pt>
                <c:pt idx="1">
                  <c:v>میزان انرژی تولیدی</c:v>
                </c:pt>
                <c:pt idx="2">
                  <c:v>تعداد واحدهای نیروگاهی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0.11</c:v>
                </c:pt>
                <c:pt idx="1">
                  <c:v>0.09</c:v>
                </c:pt>
                <c:pt idx="2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AA-485F-A244-5DEB56DC9C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7714816"/>
        <c:axId val="257716608"/>
      </c:barChart>
      <c:catAx>
        <c:axId val="257714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dobe Arabic" pitchFamily="18" charset="-78"/>
                <a:cs typeface="Adobe Arabic" pitchFamily="18" charset="-78"/>
              </a:defRPr>
            </a:pPr>
            <a:endParaRPr lang="en-US"/>
          </a:p>
        </c:txPr>
        <c:crossAx val="257716608"/>
        <c:crosses val="autoZero"/>
        <c:auto val="1"/>
        <c:lblAlgn val="ctr"/>
        <c:lblOffset val="100"/>
        <c:noMultiLvlLbl val="0"/>
      </c:catAx>
      <c:valAx>
        <c:axId val="2577166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57714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fa-IR" sz="2000" dirty="0">
                <a:latin typeface="Adobe Arabic" pitchFamily="18" charset="-78"/>
                <a:cs typeface="Adobe Arabic" pitchFamily="18" charset="-78"/>
              </a:rPr>
              <a:t>نیروگاه بخار تک مرحله ای با خروجی اتمسفر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نیروگاه با سیال کاملاً مایع داغ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ظرفیت نصب شده</c:v>
                </c:pt>
                <c:pt idx="1">
                  <c:v>میزان انرژی تولیدی</c:v>
                </c:pt>
                <c:pt idx="2">
                  <c:v>تعداد واحدهای نیروگاهی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0.01</c:v>
                </c:pt>
                <c:pt idx="1">
                  <c:v>0.04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4D-412D-A5F6-49C1A79E4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7630208"/>
        <c:axId val="257631744"/>
      </c:barChart>
      <c:catAx>
        <c:axId val="257630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dobe Arabic" pitchFamily="18" charset="-78"/>
                <a:cs typeface="Adobe Arabic" pitchFamily="18" charset="-78"/>
              </a:defRPr>
            </a:pPr>
            <a:endParaRPr lang="en-US"/>
          </a:p>
        </c:txPr>
        <c:crossAx val="257631744"/>
        <c:crosses val="autoZero"/>
        <c:auto val="1"/>
        <c:lblAlgn val="ctr"/>
        <c:lblOffset val="100"/>
        <c:noMultiLvlLbl val="0"/>
      </c:catAx>
      <c:valAx>
        <c:axId val="25763174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57630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fa-IR" sz="2000" dirty="0">
                <a:latin typeface="Adobe Arabic" pitchFamily="18" charset="-78"/>
                <a:cs typeface="Adobe Arabic" pitchFamily="18" charset="-78"/>
              </a:rPr>
              <a:t>نیروگاه بخار تک مرحله ای با </a:t>
            </a:r>
            <a:r>
              <a:rPr lang="fa-IR" sz="2000" dirty="0" smtClean="0">
                <a:latin typeface="Adobe Arabic" pitchFamily="18" charset="-78"/>
                <a:cs typeface="Adobe Arabic" pitchFamily="18" charset="-78"/>
              </a:rPr>
              <a:t>کندانسور</a:t>
            </a:r>
            <a:endParaRPr lang="fa-IR" sz="2000" dirty="0">
              <a:latin typeface="Adobe Arabic" pitchFamily="18" charset="-78"/>
              <a:cs typeface="Adobe Arabic" pitchFamily="18" charset="-78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نیروگاه با سیال کاملاً مایع داغ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ظرفیت نصب شده</c:v>
                </c:pt>
                <c:pt idx="1">
                  <c:v>میزان انرژی تولیدی</c:v>
                </c:pt>
                <c:pt idx="2">
                  <c:v>تعداد واحدهای نیروگاهی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0.41</c:v>
                </c:pt>
                <c:pt idx="1">
                  <c:v>0.42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20-4056-B176-52F071CED7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7678336"/>
        <c:axId val="257569536"/>
      </c:barChart>
      <c:catAx>
        <c:axId val="257678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dobe Arabic" pitchFamily="18" charset="-78"/>
                <a:cs typeface="Adobe Arabic" pitchFamily="18" charset="-78"/>
              </a:defRPr>
            </a:pPr>
            <a:endParaRPr lang="en-US"/>
          </a:p>
        </c:txPr>
        <c:crossAx val="257569536"/>
        <c:crosses val="autoZero"/>
        <c:auto val="1"/>
        <c:lblAlgn val="ctr"/>
        <c:lblOffset val="100"/>
        <c:noMultiLvlLbl val="0"/>
      </c:catAx>
      <c:valAx>
        <c:axId val="25756953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57678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fa-IR" sz="2000" dirty="0">
                <a:latin typeface="Adobe Arabic" pitchFamily="18" charset="-78"/>
                <a:cs typeface="Adobe Arabic" pitchFamily="18" charset="-78"/>
              </a:rPr>
              <a:t>نیروگاه بخار </a:t>
            </a:r>
            <a:r>
              <a:rPr lang="fa-IR" sz="2000" dirty="0" smtClean="0">
                <a:latin typeface="Adobe Arabic" pitchFamily="18" charset="-78"/>
                <a:cs typeface="Adobe Arabic" pitchFamily="18" charset="-78"/>
              </a:rPr>
              <a:t>دو مرحله ای</a:t>
            </a:r>
            <a:endParaRPr lang="fa-IR" sz="2000" dirty="0">
              <a:latin typeface="Adobe Arabic" pitchFamily="18" charset="-78"/>
              <a:cs typeface="Adobe Arabic" pitchFamily="18" charset="-78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نیروگاه با سیال کاملاً مایع داغ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ظرفیت نصب شده</c:v>
                </c:pt>
                <c:pt idx="1">
                  <c:v>میزان انرژی تولیدی</c:v>
                </c:pt>
                <c:pt idx="2">
                  <c:v>تعداد واحدهای نیروگاهی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</c:v>
                </c:pt>
                <c:pt idx="1">
                  <c:v>0.21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C1-473D-A79F-75BB76E139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7620224"/>
        <c:axId val="257753088"/>
      </c:barChart>
      <c:catAx>
        <c:axId val="257620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dobe Arabic" pitchFamily="18" charset="-78"/>
                <a:cs typeface="Adobe Arabic" pitchFamily="18" charset="-78"/>
              </a:defRPr>
            </a:pPr>
            <a:endParaRPr lang="en-US"/>
          </a:p>
        </c:txPr>
        <c:crossAx val="257753088"/>
        <c:crosses val="autoZero"/>
        <c:auto val="1"/>
        <c:lblAlgn val="ctr"/>
        <c:lblOffset val="100"/>
        <c:noMultiLvlLbl val="0"/>
      </c:catAx>
      <c:valAx>
        <c:axId val="25775308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57620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3DBB5BC-CE10-485A-B199-43F9074D0B8C}" type="datetimeFigureOut">
              <a:rPr lang="fa-IR" smtClean="0"/>
              <a:t>02/06/1440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6C005D8-EA81-47CD-8F28-17601699F05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5398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758-3091-41D2-8331-BDABD2E90371}" type="datetimeFigureOut">
              <a:rPr lang="fa-IR" smtClean="0"/>
              <a:t>02/06/1440</a:t>
            </a:fld>
            <a:endParaRPr lang="fa-I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5EE0-DB61-40EF-8B26-4FCDB0E9E51E}" type="slidenum">
              <a:rPr lang="fa-IR" smtClean="0"/>
              <a:t>‹#›</a:t>
            </a:fld>
            <a:endParaRPr lang="fa-I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758-3091-41D2-8331-BDABD2E90371}" type="datetimeFigureOut">
              <a:rPr lang="fa-IR" smtClean="0"/>
              <a:t>02/06/1440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5EE0-DB61-40EF-8B26-4FCDB0E9E51E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758-3091-41D2-8331-BDABD2E90371}" type="datetimeFigureOut">
              <a:rPr lang="fa-IR" smtClean="0"/>
              <a:t>02/06/1440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5EE0-DB61-40EF-8B26-4FCDB0E9E51E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758-3091-41D2-8331-BDABD2E90371}" type="datetimeFigureOut">
              <a:rPr lang="fa-IR" smtClean="0"/>
              <a:t>02/06/1440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5EE0-DB61-40EF-8B26-4FCDB0E9E51E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758-3091-41D2-8331-BDABD2E90371}" type="datetimeFigureOut">
              <a:rPr lang="fa-IR" smtClean="0"/>
              <a:t>02/06/1440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5EE0-DB61-40EF-8B26-4FCDB0E9E51E}" type="slidenum">
              <a:rPr lang="fa-IR" smtClean="0"/>
              <a:t>‹#›</a:t>
            </a:fld>
            <a:endParaRPr lang="fa-I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758-3091-41D2-8331-BDABD2E90371}" type="datetimeFigureOut">
              <a:rPr lang="fa-IR" smtClean="0"/>
              <a:t>02/06/1440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5EE0-DB61-40EF-8B26-4FCDB0E9E51E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758-3091-41D2-8331-BDABD2E90371}" type="datetimeFigureOut">
              <a:rPr lang="fa-IR" smtClean="0"/>
              <a:t>02/06/1440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5EE0-DB61-40EF-8B26-4FCDB0E9E51E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758-3091-41D2-8331-BDABD2E90371}" type="datetimeFigureOut">
              <a:rPr lang="fa-IR" smtClean="0"/>
              <a:t>02/06/1440</a:t>
            </a:fld>
            <a:endParaRPr lang="fa-I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3F5EE0-DB61-40EF-8B26-4FCDB0E9E51E}" type="slidenum">
              <a:rPr lang="fa-IR" smtClean="0"/>
              <a:t>‹#›</a:t>
            </a:fld>
            <a:endParaRPr lang="fa-I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758-3091-41D2-8331-BDABD2E90371}" type="datetimeFigureOut">
              <a:rPr lang="fa-IR" smtClean="0"/>
              <a:t>02/06/1440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5EE0-DB61-40EF-8B26-4FCDB0E9E51E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1758-3091-41D2-8331-BDABD2E90371}" type="datetimeFigureOut">
              <a:rPr lang="fa-IR" smtClean="0"/>
              <a:t>02/06/1440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03F5EE0-DB61-40EF-8B26-4FCDB0E9E51E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0611758-3091-41D2-8331-BDABD2E90371}" type="datetimeFigureOut">
              <a:rPr lang="fa-IR" smtClean="0"/>
              <a:t>02/06/1440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5EE0-DB61-40EF-8B26-4FCDB0E9E51E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0611758-3091-41D2-8331-BDABD2E90371}" type="datetimeFigureOut">
              <a:rPr lang="fa-IR" smtClean="0"/>
              <a:t>02/06/1440</a:t>
            </a:fld>
            <a:endParaRPr lang="fa-I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03F5EE0-DB61-40EF-8B26-4FCDB0E9E51E}" type="slidenum">
              <a:rPr lang="fa-IR" smtClean="0"/>
              <a:t>‹#›</a:t>
            </a:fld>
            <a:endParaRPr lang="fa-I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1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r" rtl="1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r" rtl="1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r" rtl="1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r" rtl="1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1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8908" y="2835735"/>
            <a:ext cx="156805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4000" b="1" smtClean="0">
                <a:latin typeface="Adobe Arabic" pitchFamily="18" charset="-78"/>
                <a:cs typeface="Adobe Arabic" pitchFamily="18" charset="-78"/>
              </a:rPr>
              <a:t>به نام </a:t>
            </a:r>
            <a:r>
              <a:rPr lang="fa-IR" sz="4000" b="1" dirty="0" smtClean="0">
                <a:latin typeface="Adobe Arabic" pitchFamily="18" charset="-78"/>
                <a:cs typeface="Adobe Arabic" pitchFamily="18" charset="-78"/>
              </a:rPr>
              <a:t>خدا</a:t>
            </a:r>
            <a:endParaRPr lang="fa-IR" sz="40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05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13329"/>
            <a:ext cx="5256584" cy="3168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7855" y="1412776"/>
            <a:ext cx="510107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b="1" dirty="0" smtClean="0">
                <a:latin typeface="Adobe Arabic" pitchFamily="18" charset="-78"/>
                <a:cs typeface="Adobe Arabic" pitchFamily="18" charset="-78"/>
              </a:rPr>
              <a:t>تولید برق برای اولین بار از انرژی زمین گرمایی در لاردرلو ایتالیا</a:t>
            </a:r>
            <a:endParaRPr lang="fa-IR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848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9" y="1916832"/>
            <a:ext cx="7020272" cy="3960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64365" y="493802"/>
            <a:ext cx="417736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تاریخچۀ انرژی زمین گرمایی در ایران: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13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876424"/>
            <a:ext cx="69664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fa-IR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dobe Arabic" pitchFamily="18" charset="-78"/>
                <a:cs typeface="Adobe Arabic" pitchFamily="18" charset="-78"/>
              </a:rPr>
              <a:t>1- منطقه </a:t>
            </a:r>
            <a:r>
              <a:rPr lang="fa-IR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dobe Arabic" pitchFamily="18" charset="-78"/>
                <a:cs typeface="Adobe Arabic" pitchFamily="18" charset="-78"/>
              </a:rPr>
              <a:t>سبلان: 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نواحی 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مشگین 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شهر، سرعین و 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بوشلی(هر سه واقع در استان اردبیل)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5" y="2564904"/>
            <a:ext cx="694392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fa-IR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dobe Arabic" pitchFamily="18" charset="-78"/>
                <a:cs typeface="Adobe Arabic" pitchFamily="18" charset="-78"/>
              </a:rPr>
              <a:t>2- منطقه دماوند: 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ناحیه نونال(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در پهلوی شمالی دماوند 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اثری از یک 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دهانه قدیمی </a:t>
            </a:r>
            <a:endParaRPr lang="fa-IR" sz="2400" dirty="0" smtClean="0">
              <a:latin typeface="Adobe Arabic" pitchFamily="18" charset="-78"/>
              <a:cs typeface="Adobe Arabic" pitchFamily="18" charset="-78"/>
            </a:endParaRPr>
          </a:p>
          <a:p>
            <a:pPr algn="just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به 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قطر حدود 9 کیلومتر 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وجود دارد که 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امروزه رودخانه نونال در آن جریان دارد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.)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8117" y="3515816"/>
            <a:ext cx="682400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fa-IR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dobe Arabic" pitchFamily="18" charset="-78"/>
                <a:cs typeface="Adobe Arabic" pitchFamily="18" charset="-78"/>
              </a:rPr>
              <a:t>3- منطقه </a:t>
            </a:r>
            <a:r>
              <a:rPr lang="fa-IR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dobe Arabic" pitchFamily="18" charset="-78"/>
                <a:cs typeface="Adobe Arabic" pitchFamily="18" charset="-78"/>
              </a:rPr>
              <a:t>ماکو- </a:t>
            </a:r>
            <a:r>
              <a:rPr lang="fa-IR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dobe Arabic" pitchFamily="18" charset="-78"/>
                <a:cs typeface="Adobe Arabic" pitchFamily="18" charset="-78"/>
              </a:rPr>
              <a:t>خوی: 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نواحی سیاه 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چشمه و 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قطور(واقع در استان آذربایجان غربی)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0368" y="4295814"/>
            <a:ext cx="546175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just"/>
            <a:r>
              <a:rPr lang="fa-IR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dobe Arabic" pitchFamily="18" charset="-78"/>
                <a:cs typeface="Adobe Arabic" pitchFamily="18" charset="-78"/>
              </a:rPr>
              <a:t>4- منطقه سهند: 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پنج 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ناحیه 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کوچک (جنوب استان آذربایجان شرقی)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275" y="1203326"/>
            <a:ext cx="86941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مناطق مناسب جهت بهره برداری از انرژی زمین گرمایی در ایران(با مساحتی بالغ بر 31 هزار کیلومترمربع):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1438" y="5487633"/>
            <a:ext cx="66565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اولین اولویت جهت 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بهره برداری از انرژی زمین گرمایی 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: منطقه مشگین شهر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2938" y="260648"/>
            <a:ext cx="655980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نواحی شمال و شمال غرب ایران در محدوده ای به وسعت 260 هزار کیلومترمربع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6757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6482" y="470639"/>
            <a:ext cx="577914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توانمندی های حاصله در کشور در حوزۀ انرژی زمین گرمایی: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7112" y="1390404"/>
            <a:ext cx="21371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 مراحل حفاری چاه ها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3257" y="2262063"/>
            <a:ext cx="334097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2- بهره برداری از چاه ها در دورۀ تست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6081" y="3092264"/>
            <a:ext cx="332815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3- ساخت دستگاه های مربوط به تست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9750" y="3933056"/>
            <a:ext cx="350448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4- در زمینۀ استفاده از پمپ های حرارتی 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3697688" y="4013905"/>
            <a:ext cx="978408" cy="29996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TextBox 7"/>
          <p:cNvSpPr txBox="1"/>
          <p:nvPr/>
        </p:nvSpPr>
        <p:spPr>
          <a:xfrm>
            <a:off x="683568" y="3933056"/>
            <a:ext cx="279916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تکنولوژی نصب کویل های زمینی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220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1868" y="2996952"/>
            <a:ext cx="416011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چگونگی ایجاد منابع زمین گرمایی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702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0891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952" y="600800"/>
            <a:ext cx="464498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عوامل اساسی تشکیل منابع زمین گرمایی: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5" y="1694204"/>
            <a:ext cx="338657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 منبع حرارتی(</a:t>
            </a:r>
            <a:r>
              <a:rPr lang="en-US" sz="2400" dirty="0" smtClean="0">
                <a:latin typeface="Adobe Arabic" pitchFamily="18" charset="-78"/>
                <a:cs typeface="Adobe Arabic" pitchFamily="18" charset="-78"/>
              </a:rPr>
              <a:t>(Heat  Source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93815" y="2523483"/>
            <a:ext cx="32337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2- سنگ مخزن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(</a:t>
            </a:r>
            <a:r>
              <a:rPr lang="en-US" sz="2400" dirty="0" smtClean="0">
                <a:latin typeface="Adobe Arabic" pitchFamily="18" charset="-78"/>
                <a:cs typeface="Adobe Arabic" pitchFamily="18" charset="-78"/>
              </a:rPr>
              <a:t>(Reservoir  Rock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2120" y="3356992"/>
            <a:ext cx="254108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3- سنگ پوشش(</a:t>
            </a:r>
            <a:r>
              <a:rPr lang="en-US" sz="2400" dirty="0" smtClean="0">
                <a:latin typeface="Adobe Arabic" pitchFamily="18" charset="-78"/>
                <a:cs typeface="Adobe Arabic" pitchFamily="18" charset="-78"/>
              </a:rPr>
              <a:t>(Cap  Rock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10678" y="4077072"/>
            <a:ext cx="145584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4- سیال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(</a:t>
            </a:r>
            <a:r>
              <a:rPr lang="en-US" sz="2400" dirty="0" smtClean="0">
                <a:latin typeface="Adobe Arabic" pitchFamily="18" charset="-78"/>
                <a:cs typeface="Adobe Arabic" pitchFamily="18" charset="-78"/>
              </a:rPr>
              <a:t>(Fluid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93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22977" y="816990"/>
            <a:ext cx="258596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سنگ مخزن و سنگ پوشش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71" y="1412776"/>
            <a:ext cx="7956376" cy="45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36096" y="399195"/>
            <a:ext cx="33865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dirty="0" smtClean="0">
                <a:latin typeface="Adobe Arabic" pitchFamily="18" charset="-78"/>
                <a:cs typeface="Adobe Arabic" pitchFamily="18" charset="-78"/>
              </a:rPr>
              <a:t>1- منبع حرارتی(</a:t>
            </a:r>
            <a:r>
              <a:rPr lang="en-US" sz="2800" dirty="0" smtClean="0">
                <a:latin typeface="Adobe Arabic" pitchFamily="18" charset="-78"/>
                <a:cs typeface="Adobe Arabic" pitchFamily="18" charset="-78"/>
              </a:rPr>
              <a:t>Heat Source</a:t>
            </a:r>
            <a:r>
              <a:rPr lang="fa-IR" sz="2800" dirty="0" smtClean="0">
                <a:latin typeface="Adobe Arabic" pitchFamily="18" charset="-78"/>
                <a:cs typeface="Adobe Arabic" pitchFamily="18" charset="-78"/>
              </a:rPr>
              <a:t>):</a:t>
            </a:r>
            <a:endParaRPr lang="fa-IR" sz="28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6056" y="1340167"/>
            <a:ext cx="354616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مهمترین منبع تولید حرارت در پوستۀ زمین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4097648" y="1328683"/>
            <a:ext cx="978408" cy="48463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TextBox 5"/>
          <p:cNvSpPr txBox="1"/>
          <p:nvPr/>
        </p:nvSpPr>
        <p:spPr>
          <a:xfrm>
            <a:off x="1763688" y="1340166"/>
            <a:ext cx="211147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واپاشی عناصر رادیواکتیو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3464" y="2579712"/>
            <a:ext cx="364875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عوامل دیگر که در تولید حرارت نقش دارند: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1987" y="3140967"/>
            <a:ext cx="7640233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 فعالیت های آذرین درونی            2- آتشفشان ها</a:t>
            </a:r>
          </a:p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3- فعالیت های تکتونیکی                4- فرونشینی سریع رسوبات در حوضه های رسوبی فعال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60072" y="4258380"/>
            <a:ext cx="240322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بیشترین میزان تولید حرارت:</a:t>
            </a:r>
            <a:endParaRPr lang="fa-IR" sz="24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9" name="Double Brace 8"/>
          <p:cNvSpPr/>
          <p:nvPr/>
        </p:nvSpPr>
        <p:spPr>
          <a:xfrm>
            <a:off x="4726578" y="4711049"/>
            <a:ext cx="1584176" cy="914400"/>
          </a:xfrm>
          <a:prstGeom prst="bracePair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TextBox 10"/>
          <p:cNvSpPr txBox="1"/>
          <p:nvPr/>
        </p:nvSpPr>
        <p:spPr>
          <a:xfrm>
            <a:off x="2350132" y="4916702"/>
            <a:ext cx="12497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پتاسیم-40                      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86493" y="4556178"/>
            <a:ext cx="12009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اورانیوم-235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86493" y="4895244"/>
            <a:ext cx="120097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اورانیوم-238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8397" y="5224170"/>
            <a:ext cx="103906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توریم-232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5" name="Left Arrow 14"/>
          <p:cNvSpPr/>
          <p:nvPr/>
        </p:nvSpPr>
        <p:spPr>
          <a:xfrm>
            <a:off x="3599833" y="4933198"/>
            <a:ext cx="978408" cy="48463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0754" y="4895244"/>
            <a:ext cx="225254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واپاشی سری ایزوتوپ های</a:t>
            </a:r>
            <a:endParaRPr lang="fa-IR" sz="24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690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/>
      <p:bldP spid="2" grpId="0"/>
      <p:bldP spid="9" grpId="0" animBg="1"/>
      <p:bldP spid="11" grpId="0"/>
      <p:bldP spid="12" grpId="0"/>
      <p:bldP spid="13" grpId="0"/>
      <p:bldP spid="14" grpId="0"/>
      <p:bldP spid="15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2080" y="404664"/>
            <a:ext cx="349486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2- سنگ مخزن(</a:t>
            </a:r>
            <a:r>
              <a:rPr lang="en-US" sz="2800" b="1" dirty="0" smtClean="0">
                <a:latin typeface="Adobe Arabic" pitchFamily="18" charset="-78"/>
                <a:cs typeface="Adobe Arabic" pitchFamily="18" charset="-78"/>
              </a:rPr>
              <a:t>Reservoir Rock</a:t>
            </a:r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):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88696"/>
            <a:ext cx="6984776" cy="3960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8657" y="1998924"/>
            <a:ext cx="1702710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سنگ های رسوبی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5987" y="964537"/>
            <a:ext cx="5570757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عواملی که در تشکیل مخازن زمین گرمایی نقش مهمی ایفا می کنند:</a:t>
            </a:r>
          </a:p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 تخلخل             2- ضخامت               3- تراوائی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6429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3946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2040" y="332656"/>
            <a:ext cx="380424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3600" b="1" dirty="0">
                <a:solidFill>
                  <a:schemeClr val="bg1"/>
                </a:solidFill>
                <a:latin typeface="Adobe Arabic" pitchFamily="18" charset="-78"/>
                <a:cs typeface="Adobe Arabic"/>
              </a:rPr>
              <a:t>موضوع : نیروگاه زمین </a:t>
            </a:r>
            <a:r>
              <a:rPr lang="fa-IR" sz="3600" b="1" dirty="0" smtClean="0">
                <a:solidFill>
                  <a:schemeClr val="bg1"/>
                </a:solidFill>
                <a:latin typeface="Adobe Arabic" pitchFamily="18" charset="-78"/>
                <a:cs typeface="Adobe Arabic"/>
              </a:rPr>
              <a:t>گرمایی</a:t>
            </a:r>
            <a:endParaRPr lang="fa-IR" sz="3600" b="1" dirty="0">
              <a:solidFill>
                <a:schemeClr val="bg1"/>
              </a:solidFill>
              <a:latin typeface="Adobe Arabic" pitchFamily="18" charset="-78"/>
              <a:cs typeface="Adobe Arabi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05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72816"/>
            <a:ext cx="7620000" cy="4259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4151" y="1248634"/>
            <a:ext cx="187743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سنگ های آذرآواری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593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8104" y="399035"/>
            <a:ext cx="308610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3- سنگ پوشش(</a:t>
            </a:r>
            <a:r>
              <a:rPr lang="en-US" sz="2800" b="1" dirty="0" smtClean="0">
                <a:latin typeface="Adobe Arabic" pitchFamily="18" charset="-78"/>
                <a:cs typeface="Adobe Arabic" pitchFamily="18" charset="-78"/>
              </a:rPr>
              <a:t>Cap Rock</a:t>
            </a:r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):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32856"/>
            <a:ext cx="5976664" cy="3691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81998" y="1659312"/>
            <a:ext cx="110799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سنگ رسی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31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44824"/>
            <a:ext cx="5904656" cy="4231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5754" y="1231772"/>
            <a:ext cx="1372492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سنگ انیدریتی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9632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98" y="1916832"/>
            <a:ext cx="6156176" cy="4151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8458" y="1340766"/>
            <a:ext cx="124585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سنگ ژیپسی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8658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67" y="2060848"/>
            <a:ext cx="6840760" cy="40324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7455" y="1470991"/>
            <a:ext cx="109998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سنگ نمک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941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40053" y="1137809"/>
            <a:ext cx="428835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منشأ تأمین سیالات موجود در مخازن زمین گرمایی: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53984" y="1856879"/>
            <a:ext cx="397442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 آب های جوی(</a:t>
            </a:r>
            <a:r>
              <a:rPr lang="en-US" sz="2400" dirty="0" smtClean="0">
                <a:latin typeface="Adobe Arabic" pitchFamily="18" charset="-78"/>
                <a:cs typeface="Adobe Arabic" pitchFamily="18" charset="-78"/>
              </a:rPr>
              <a:t>Meteoric Water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)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5362" y="2619536"/>
            <a:ext cx="409304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2- آب های دانه ای(</a:t>
            </a:r>
            <a:r>
              <a:rPr lang="en-US" sz="2400" dirty="0" smtClean="0">
                <a:latin typeface="Adobe Arabic" pitchFamily="18" charset="-78"/>
                <a:cs typeface="Adobe Arabic" pitchFamily="18" charset="-78"/>
              </a:rPr>
              <a:t>Connate Water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)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5349" y="3443808"/>
            <a:ext cx="367305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3- آب های فسیلی(</a:t>
            </a:r>
            <a:r>
              <a:rPr lang="en-US" sz="2400" dirty="0" smtClean="0">
                <a:latin typeface="Adobe Arabic" pitchFamily="18" charset="-78"/>
                <a:cs typeface="Adobe Arabic" pitchFamily="18" charset="-78"/>
              </a:rPr>
              <a:t>Fossil Water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)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8424" y="4320976"/>
            <a:ext cx="437998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4- آب های ماگمایی(</a:t>
            </a:r>
            <a:r>
              <a:rPr lang="en-US" sz="2400" dirty="0" smtClean="0">
                <a:latin typeface="Adobe Arabic" pitchFamily="18" charset="-78"/>
                <a:cs typeface="Adobe Arabic" pitchFamily="18" charset="-78"/>
              </a:rPr>
              <a:t>Magmatic Water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)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7670" y="5207339"/>
            <a:ext cx="620073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5- آب های حاصل از دگرسانی و دگرگونی کانی های ناپایدار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6256" y="404664"/>
            <a:ext cx="173316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dirty="0" smtClean="0">
                <a:latin typeface="Adobe Arabic" pitchFamily="18" charset="-78"/>
                <a:cs typeface="Adobe Arabic" pitchFamily="18" charset="-78"/>
              </a:rPr>
              <a:t>4- سیال(</a:t>
            </a:r>
            <a:r>
              <a:rPr lang="en-US" sz="2800" dirty="0" smtClean="0">
                <a:latin typeface="Adobe Arabic" pitchFamily="18" charset="-78"/>
                <a:cs typeface="Adobe Arabic" pitchFamily="18" charset="-78"/>
              </a:rPr>
              <a:t>Fluid</a:t>
            </a:r>
            <a:r>
              <a:rPr lang="fa-IR" sz="2800" dirty="0" smtClean="0">
                <a:latin typeface="Adobe Arabic" pitchFamily="18" charset="-78"/>
                <a:cs typeface="Adobe Arabic" pitchFamily="18" charset="-78"/>
              </a:rPr>
              <a:t>):</a:t>
            </a:r>
            <a:endParaRPr lang="fa-IR" sz="28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718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0112" y="467380"/>
            <a:ext cx="29279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منابع انرژی زمین گرمایی: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9992" y="1453915"/>
            <a:ext cx="39311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 منابع 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آب داغ(سیستم های هیدروترمال)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28184" y="2420887"/>
            <a:ext cx="21443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2- منابع 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بخار خشک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72200" y="3325633"/>
            <a:ext cx="19618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3- منابع 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تحت 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فشار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4170185"/>
            <a:ext cx="26478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4- تخته سنگ های 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خشک 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داغ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2924" y="4947477"/>
            <a:ext cx="13284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5- مواد مذاب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403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40532" y="404664"/>
            <a:ext cx="428354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1- منابع </a:t>
            </a:r>
            <a:r>
              <a:rPr lang="fa-IR" sz="2800" b="1" dirty="0">
                <a:latin typeface="Adobe Arabic" pitchFamily="18" charset="-78"/>
                <a:cs typeface="Adobe Arabic" pitchFamily="18" charset="-78"/>
              </a:rPr>
              <a:t>آب داغ(سیستم های هیدروترمال</a:t>
            </a:r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):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1459443"/>
            <a:ext cx="780100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fa-IR" sz="2000" dirty="0" smtClean="0">
                <a:latin typeface="Adobe Arabic" pitchFamily="18" charset="-78"/>
                <a:cs typeface="Adobe Arabic" pitchFamily="18" charset="-78"/>
              </a:rPr>
              <a:t>الف) دستۀ اول: مخازن دمابالا با دمای بالاتر از 150 درجۀ سانتیگراد، مناسب برای تولید برق با تکنیک های معمولی</a:t>
            </a:r>
            <a:endParaRPr lang="fa-IR" sz="20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138" y="2692951"/>
            <a:ext cx="813716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just"/>
            <a:r>
              <a:rPr lang="fa-IR" sz="2000" dirty="0" smtClean="0">
                <a:latin typeface="Adobe Arabic" pitchFamily="18" charset="-78"/>
                <a:cs typeface="Adobe Arabic" pitchFamily="18" charset="-78"/>
              </a:rPr>
              <a:t>ب) دستۀ دوم: مخازن با دمای بین 100 الی 150 درجۀ سانتیگراد، مناسب برای تولید برق با تکنیک های پیشرفته تر باینری</a:t>
            </a:r>
            <a:endParaRPr lang="fa-IR" sz="20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967" y="4149080"/>
            <a:ext cx="6790642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just"/>
            <a:r>
              <a:rPr lang="fa-IR" sz="2000" dirty="0" smtClean="0">
                <a:latin typeface="Adobe Arabic" pitchFamily="18" charset="-78"/>
                <a:cs typeface="Adobe Arabic" pitchFamily="18" charset="-78"/>
              </a:rPr>
              <a:t>ج) دستۀ سوم: مخازن دماپایین با دمای کمتر از 100 درجۀ سانتیگراد، مناسب برای کاربردهای مستقیم</a:t>
            </a:r>
            <a:endParaRPr lang="fa-IR" sz="20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865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8184" y="548680"/>
            <a:ext cx="23603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3- منابع تحت فشار: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2576" y="2400852"/>
            <a:ext cx="311495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عمدتاً حاوی گاز متان محلول هستند.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6286" y="3327375"/>
            <a:ext cx="455124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در عمق 3 تا 6 کیلومتری از سطح زمین یافت می شوند.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2812" y="4253898"/>
            <a:ext cx="576472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درجۀ حرارت آنها بین 90 تا 200 درجۀ سانتیگراد تخمین زده می شوند.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7809" y="1474331"/>
            <a:ext cx="310213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از آب شور (</a:t>
            </a:r>
            <a:r>
              <a:rPr lang="en-US" sz="2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brine</a:t>
            </a:r>
            <a:r>
              <a:rPr lang="fa-IR" sz="2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) تشکیل یافته اند.</a:t>
            </a:r>
            <a:endParaRPr lang="fa-IR" sz="24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196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2120" y="476672"/>
            <a:ext cx="307993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4- تخته سنگ های </a:t>
            </a:r>
            <a:r>
              <a:rPr lang="fa-IR" sz="2800" b="1" dirty="0">
                <a:latin typeface="Adobe Arabic" pitchFamily="18" charset="-78"/>
                <a:cs typeface="Adobe Arabic" pitchFamily="18" charset="-78"/>
              </a:rPr>
              <a:t>خشک </a:t>
            </a:r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داغ: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5336" y="1389689"/>
            <a:ext cx="320312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سیستم های زمین گرمایی توسعه یافته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524581" y="2032270"/>
            <a:ext cx="484632" cy="48920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TextBox 5"/>
          <p:cNvSpPr txBox="1"/>
          <p:nvPr/>
        </p:nvSpPr>
        <p:spPr>
          <a:xfrm>
            <a:off x="3254302" y="2910135"/>
            <a:ext cx="302518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 smtClean="0">
                <a:latin typeface="Adobe Arabic" pitchFamily="18" charset="-78"/>
                <a:cs typeface="Adobe Arabic" pitchFamily="18" charset="-78"/>
              </a:rPr>
              <a:t>Enhanced Geothermal System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524581" y="3573016"/>
            <a:ext cx="484632" cy="48920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TextBox 8"/>
          <p:cNvSpPr txBox="1"/>
          <p:nvPr/>
        </p:nvSpPr>
        <p:spPr>
          <a:xfrm>
            <a:off x="4468578" y="4402966"/>
            <a:ext cx="59663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 smtClean="0">
                <a:latin typeface="Adobe Arabic" pitchFamily="18" charset="-78"/>
                <a:cs typeface="Adobe Arabic" pitchFamily="18" charset="-78"/>
              </a:rPr>
              <a:t>EGS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3837" y="5286399"/>
            <a:ext cx="613822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درجۀ حرارت آب حاصل از این منابع بین 135 تا 180 درجۀ سانتیگراد است.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072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/>
      <p:bldP spid="8" grpId="0" animBg="1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8224" y="214203"/>
            <a:ext cx="209384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ساختار درونی زمین: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62" y="3387807"/>
            <a:ext cx="6151778" cy="32541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4985" y="1000239"/>
            <a:ext cx="219322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ناپیوستگی موهوروویچیچ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6818648" y="1837129"/>
            <a:ext cx="834392" cy="43846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sz="240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4713" y="1825530"/>
            <a:ext cx="84350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ضخامت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49035" y="1606296"/>
            <a:ext cx="235032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زیر اقیانوس ها: 6 کیلومتر</a:t>
            </a:r>
            <a:r>
              <a:rPr lang="en-US" sz="2400" dirty="0" smtClean="0">
                <a:latin typeface="Adobe Arabic" pitchFamily="18" charset="-78"/>
                <a:cs typeface="Adobe Arabic" pitchFamily="18" charset="-78"/>
              </a:rPr>
              <a:t> 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8241" y="2067961"/>
            <a:ext cx="344998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در بخش های قاره ای: 30 الی 50 کیلومتر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0817" y="2677675"/>
            <a:ext cx="656782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دگرگونی های مهم در ساختار بلوری گوشته: در عمقی میان  410 الی 660 کیلومتر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05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0232" y="620688"/>
            <a:ext cx="17270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5- مواد مذاب: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0032" y="1944414"/>
            <a:ext cx="332815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این منابع را با نام گدازه ها می شناسیم.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9301" y="3255366"/>
            <a:ext cx="435888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دارای درجۀ حرارتی بین 700 تا 2000 درجۀ سانتیگراد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250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6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80639" y="491865"/>
            <a:ext cx="578100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>
                <a:latin typeface="Adobe Arabic" pitchFamily="18" charset="-78"/>
                <a:cs typeface="Adobe Arabic" pitchFamily="18" charset="-78"/>
              </a:rPr>
              <a:t>مکان های مناسب برای بهره برداری از انرژی زمین </a:t>
            </a:r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گرمایی:</a:t>
            </a:r>
          </a:p>
        </p:txBody>
      </p:sp>
      <p:sp>
        <p:nvSpPr>
          <p:cNvPr id="7" name="AutoShape 2" descr="https://encrypted-tbn0.gstatic.com/images?q=tbn:ANd9GcTD3ms7YFnBi2cxbDK4LdU_5yMW46BsaJam7DfGRL6aouv4RQB8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3" name="TextBox 2"/>
          <p:cNvSpPr txBox="1"/>
          <p:nvPr/>
        </p:nvSpPr>
        <p:spPr>
          <a:xfrm>
            <a:off x="5692967" y="1412775"/>
            <a:ext cx="158408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چشمه های آبگرم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8901" y="1412776"/>
            <a:ext cx="100380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آبفشان ها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3593" y="2567432"/>
            <a:ext cx="353975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dirty="0" smtClean="0">
                <a:latin typeface="Adobe Arabic" pitchFamily="18" charset="-78"/>
                <a:cs typeface="Adobe Arabic"/>
              </a:rPr>
              <a:t>ماگما در سه منطقه می تواند به سطح زمین نزدیک شود:</a:t>
            </a:r>
            <a:endParaRPr lang="fa-IR" dirty="0">
              <a:latin typeface="Adobe Arabic" pitchFamily="18" charset="-78"/>
              <a:cs typeface="Adobe Arab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8768" y="3422999"/>
            <a:ext cx="547457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dirty="0" smtClean="0">
                <a:latin typeface="Adobe Arabic" pitchFamily="18" charset="-78"/>
                <a:cs typeface="Adobe Arabic"/>
              </a:rPr>
              <a:t>1- محل برخورد صفحات قاره ای و اقیانوسی(فرو رانش)؛ مثلاً حلقۀ آتش دور اقیانوس آرام</a:t>
            </a:r>
            <a:endParaRPr lang="fa-IR" dirty="0">
              <a:latin typeface="Adobe Arabic" pitchFamily="18" charset="-78"/>
              <a:cs typeface="Adobe Arab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97943" y="4226920"/>
            <a:ext cx="591540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dirty="0" smtClean="0">
                <a:latin typeface="Adobe Arabic" pitchFamily="18" charset="-78"/>
                <a:cs typeface="Adobe Arabic"/>
              </a:rPr>
              <a:t>2- مراکز گسترش؛ محلی که صفحات قاره ای از هم دور می شوند. نظیر ایسلند و درۀ کافتی آفریقا</a:t>
            </a:r>
            <a:endParaRPr lang="fa-IR" dirty="0">
              <a:latin typeface="Adobe Arabic" pitchFamily="18" charset="-78"/>
              <a:cs typeface="Adobe Arab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473" y="5013176"/>
            <a:ext cx="819487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dirty="0" smtClean="0">
                <a:latin typeface="Adobe Arabic" pitchFamily="18" charset="-78"/>
                <a:cs typeface="Adobe Arabic"/>
              </a:rPr>
              <a:t>3- نقاط داغ زمین؛ نقاطی که ماگما را پیوسته از جُبّه «گوشته» به طرف سطح زمین می فرستند و ردیفی از آتشفشان را تشکیل می دهند.</a:t>
            </a:r>
            <a:endParaRPr lang="fa-IR" dirty="0">
              <a:latin typeface="Adobe Arabic" pitchFamily="18" charset="-78"/>
              <a:cs typeface="Adobe Arabi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1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208912" cy="50861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1497" y="606234"/>
            <a:ext cx="250100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/>
                <a:cs typeface="Adobe Arabic"/>
              </a:rPr>
              <a:t>حلقۀ آتش دور اقیانوس آرام</a:t>
            </a:r>
            <a:endParaRPr lang="fa-IR" sz="2000" b="1" dirty="0">
              <a:latin typeface="Adobe Arabic"/>
              <a:cs typeface="Adobe Arabic"/>
            </a:endParaRPr>
          </a:p>
        </p:txBody>
      </p:sp>
    </p:spTree>
    <p:extLst>
      <p:ext uri="{BB962C8B-B14F-4D97-AF65-F5344CB8AC3E}">
        <p14:creationId xmlns:p14="http://schemas.microsoft.com/office/powerpoint/2010/main" val="194471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7776863" cy="4968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3290" y="688706"/>
            <a:ext cx="229742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/>
                <a:cs typeface="Adobe Arabic"/>
              </a:rPr>
              <a:t>ایسلند و پایتخت آن، ریکیاویک</a:t>
            </a:r>
            <a:endParaRPr lang="fa-IR" sz="2000" b="1" dirty="0">
              <a:latin typeface="Adobe Arabic"/>
              <a:cs typeface="Adobe Arabic"/>
            </a:endParaRPr>
          </a:p>
        </p:txBody>
      </p:sp>
    </p:spTree>
    <p:extLst>
      <p:ext uri="{BB962C8B-B14F-4D97-AF65-F5344CB8AC3E}">
        <p14:creationId xmlns:p14="http://schemas.microsoft.com/office/powerpoint/2010/main" val="36551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7920880" cy="5112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1487" y="508029"/>
            <a:ext cx="151996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/>
                <a:cs typeface="Adobe Arabic"/>
              </a:rPr>
              <a:t>درۀ کافتی آفریقا</a:t>
            </a:r>
            <a:endParaRPr lang="fa-IR" sz="2000" b="1" dirty="0">
              <a:latin typeface="Adobe Arabic"/>
              <a:cs typeface="Adobe Arabic"/>
            </a:endParaRPr>
          </a:p>
        </p:txBody>
      </p:sp>
    </p:spTree>
    <p:extLst>
      <p:ext uri="{BB962C8B-B14F-4D97-AF65-F5344CB8AC3E}">
        <p14:creationId xmlns:p14="http://schemas.microsoft.com/office/powerpoint/2010/main" val="42800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21" y="2048016"/>
            <a:ext cx="7560840" cy="3960440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2286606" y="1552285"/>
            <a:ext cx="456246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1- سنگ های آتشفشانی جوان تر از یک میلیون سال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4588" y="332656"/>
            <a:ext cx="490070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مهمترین نشانه های منابع زمین گرمایی: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05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32871" y="1427369"/>
            <a:ext cx="192713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2- چشمه های آبگرم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36" y="1908763"/>
            <a:ext cx="7620000" cy="415130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222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00577"/>
            <a:ext cx="7740352" cy="4388145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3431480" y="1138911"/>
            <a:ext cx="224452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3- بخارفشان یا گازفشان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359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upload.wikimedia.org/wikipedia/commons/thumb/4/49/Steam_Phase_eruption_of_Castle_geyser_with_double_rainbow.jpg/716px-Steam_Phase_eruption_of_Castle_geyser_with_double_rainb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772816"/>
            <a:ext cx="7984956" cy="41764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96457" y="1311151"/>
            <a:ext cx="141516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4- آبفشان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330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2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7488832" cy="4104456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3520269" y="1307604"/>
            <a:ext cx="210346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5- نواحی دگرسان شده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348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44824"/>
            <a:ext cx="7344815" cy="4248471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4036434" y="1333898"/>
            <a:ext cx="107112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6- گلفشان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185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60848"/>
            <a:ext cx="7272808" cy="4035152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3379142" y="1616822"/>
            <a:ext cx="245772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7- کوه های آتشفشانی فعال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99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08104" y="404664"/>
            <a:ext cx="32394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کاربردهای انرژی زمین گرمایی: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59964" y="1501640"/>
            <a:ext cx="129073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 آب درمانی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78176" y="2391271"/>
            <a:ext cx="267252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2- گرم کردن داخل ساختمان ها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3772" y="3212976"/>
            <a:ext cx="96693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3- زراعت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0271" y="4020372"/>
            <a:ext cx="134043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4- آبزی پروری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465" y="4869160"/>
            <a:ext cx="166423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5- استفاده صنعتی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318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5" grpId="0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49" y="1613991"/>
            <a:ext cx="7740352" cy="4443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9147" y="1152326"/>
            <a:ext cx="279595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>
                <a:latin typeface="Adobe Arabic" pitchFamily="18" charset="-78"/>
                <a:cs typeface="Adobe Arabic" pitchFamily="18" charset="-78"/>
              </a:rPr>
              <a:t>ریکیاویک،پایتخت </a:t>
            </a:r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کشور ایسلند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369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54" y="1520718"/>
            <a:ext cx="4680520" cy="40324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405" y="1059053"/>
            <a:ext cx="282801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پمپئی، شهری در </a:t>
            </a:r>
            <a:r>
              <a:rPr lang="fa-IR" sz="2000" b="1" dirty="0">
                <a:latin typeface="Adobe Arabic" pitchFamily="18" charset="-78"/>
                <a:cs typeface="Adobe Arabic" pitchFamily="18" charset="-78"/>
              </a:rPr>
              <a:t>نزدیکی </a:t>
            </a:r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ناپل</a:t>
            </a:r>
            <a:r>
              <a:rPr lang="fa-IR" sz="2000" b="1" dirty="0">
                <a:latin typeface="Adobe Arabic" pitchFamily="18" charset="-78"/>
                <a:cs typeface="Adobe Arabic" pitchFamily="18" charset="-78"/>
              </a:rPr>
              <a:t> در </a:t>
            </a:r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ایتالیا</a:t>
            </a:r>
            <a:r>
              <a:rPr lang="fa-IR" sz="2000" b="1" dirty="0">
                <a:latin typeface="Adobe Arabic" pitchFamily="18" charset="-78"/>
                <a:cs typeface="Adobe Arabic" pitchFamily="18" charset="-78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947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980728"/>
            <a:ext cx="2014479" cy="88628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84" y="980728"/>
            <a:ext cx="2014479" cy="88628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980728"/>
            <a:ext cx="2014479" cy="88628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193" y="3096596"/>
            <a:ext cx="2014479" cy="88628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83" y="3096596"/>
            <a:ext cx="2014479" cy="88628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96596"/>
            <a:ext cx="2014479" cy="88628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83" y="4941168"/>
            <a:ext cx="2014478" cy="88628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288757" y="291990"/>
            <a:ext cx="853470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برخی از کشورهایی که درحال حاضر از مخازن زمین گرمایی برای تولید الکتریسیته استفاده می کنند: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67442" y="2035604"/>
            <a:ext cx="69121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آمریکا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16614" y="2035604"/>
            <a:ext cx="83548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نیوزیلند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0914" y="2035604"/>
            <a:ext cx="683200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ایسلند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96109" y="4211796"/>
            <a:ext cx="83548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مکزیک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86460" y="4211796"/>
            <a:ext cx="73930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فیلیپین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9504" y="4211796"/>
            <a:ext cx="85792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اندونزی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40963" y="6126986"/>
            <a:ext cx="559770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ژاپن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416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2017" y="2953640"/>
            <a:ext cx="635783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بررسی مزایا و معایب استفاده از انرژی زمین گرمایی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0104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8927" y="404664"/>
            <a:ext cx="475803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مزایای استفاده از انرژی زمین گرمایی: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1237373"/>
            <a:ext cx="14068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 تمیز بودن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2037801"/>
            <a:ext cx="29372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2- بدون مشکل بودن برای منطقه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6604" y="2914285"/>
            <a:ext cx="19366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3- قابل اطمینان بودن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7900" y="3776180"/>
            <a:ext cx="26491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4- تجدیدپذیری و دائمی بودن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0416" y="4696296"/>
            <a:ext cx="19366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5- صرفه جویی ارزی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3803" y="5589240"/>
            <a:ext cx="35132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6- کمک به رشد کشورهای در حال توسعه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5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3773" y="476672"/>
            <a:ext cx="465544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معایب استفاده از انرژی زمین گرمایی: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82187" y="1388619"/>
            <a:ext cx="25843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 محدودیت مناطق مناسب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1" y="2313345"/>
            <a:ext cx="66748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2- خارج شدن گازهای سمّی آمونیوم،بخارجیوه،آرسنیک و ایزوتوپ های رادیواکتیو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078" y="3325633"/>
            <a:ext cx="30744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3- صرف هزینۀ بالا برای تولید انرژی 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7" y="4283697"/>
            <a:ext cx="22103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4- اثرات زیست محیطی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767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2812" y="3310238"/>
            <a:ext cx="509947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ایزوتوپ های اصلی که باعث گرم شدن درون زمین می شوند: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2584" y="3781873"/>
            <a:ext cx="12497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پتاسیم-40                      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2975" y="3781873"/>
            <a:ext cx="120097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اورانیوم-235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1315" y="4243538"/>
            <a:ext cx="120097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اورانیوم-238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3927" y="4243538"/>
            <a:ext cx="103906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توریم-232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23623" y="476672"/>
            <a:ext cx="63350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گرما: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5993" y="1203333"/>
            <a:ext cx="6356292" cy="193899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عواملی که باعث گرم شدن درون زمین می شوند:</a:t>
            </a:r>
          </a:p>
          <a:p>
            <a:endParaRPr lang="fa-IR" sz="2400" b="1" dirty="0">
              <a:latin typeface="Adobe Arabic" pitchFamily="18" charset="-78"/>
              <a:cs typeface="Adobe Arabic" pitchFamily="18" charset="-78"/>
            </a:endParaRPr>
          </a:p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1-گرمای ناشی از یکپارچگی زمین در اثر نیروی گرانشی میان اجزای آن    20%</a:t>
            </a:r>
          </a:p>
          <a:p>
            <a:endParaRPr lang="fa-IR" sz="2400" dirty="0" smtClean="0">
              <a:latin typeface="Adobe Arabic" pitchFamily="18" charset="-78"/>
              <a:cs typeface="Adobe Arabic" pitchFamily="18" charset="-78"/>
            </a:endParaRPr>
          </a:p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2-گرمای تولید شده در اثر واپاشی هسته ای    80%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6430" y="5331964"/>
            <a:ext cx="124585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در مرکز زمین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6156176" y="5376554"/>
            <a:ext cx="690376" cy="372484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sz="240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2812" y="5095677"/>
            <a:ext cx="284244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دما بیش از 4000 درجۀ سانتیگراد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3795" y="5557342"/>
            <a:ext cx="253146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فشار بیش از 360 گیگاپاسکال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538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332656"/>
            <a:ext cx="515557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8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مقایسه تأثیرگذاری انواع منابع انرژی بر محیط زیست:</a:t>
            </a:r>
            <a:endParaRPr lang="fa-IR" sz="28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192239"/>
              </p:ext>
            </p:extLst>
          </p:nvPr>
        </p:nvGraphicFramePr>
        <p:xfrm>
          <a:off x="899592" y="1196752"/>
          <a:ext cx="7272808" cy="5112567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818202">
                  <a:extLst>
                    <a:ext uri="{9D8B030D-6E8A-4147-A177-3AD203B41FA5}">
                      <a16:colId xmlns:a16="http://schemas.microsoft.com/office/drawing/2014/main" val="1184473474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val="4032681666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val="994041269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val="1481123480"/>
                    </a:ext>
                  </a:extLst>
                </a:gridCol>
              </a:tblGrid>
              <a:tr h="568063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منابع انرژی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حیات وحش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آلودگی هوا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تغییر اقلیم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906734"/>
                  </a:ext>
                </a:extLst>
              </a:tr>
              <a:tr h="568063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زغال سنگ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بسیار زیاد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بسیار زیاد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بسیار زیاد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315286"/>
                  </a:ext>
                </a:extLst>
              </a:tr>
              <a:tr h="568063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نفت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متوسط تا زیاد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متوسط تا زیاد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زیاد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26760"/>
                  </a:ext>
                </a:extLst>
              </a:tr>
              <a:tr h="568063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گاز طبیعی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کم تا زیاد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کم تا زیاد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کم تا متوسط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250780"/>
                  </a:ext>
                </a:extLst>
              </a:tr>
              <a:tr h="568063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بیومس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کم تا زیاد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کم تا متوسط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کم تا زیاد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766197"/>
                  </a:ext>
                </a:extLst>
              </a:tr>
              <a:tr h="568063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باد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نزدیک</a:t>
                      </a:r>
                      <a:r>
                        <a:rPr lang="fa-IR" baseline="0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صفر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نزدیک صفر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کم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551681"/>
                  </a:ext>
                </a:extLst>
              </a:tr>
              <a:tr h="568063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خورشید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نزدیک صفر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نزدیک صفر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کم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942462"/>
                  </a:ext>
                </a:extLst>
              </a:tr>
              <a:tr h="568063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زمین گرمایی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نزدیک صفر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نزدیک صفر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کم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132938"/>
                  </a:ext>
                </a:extLst>
              </a:tr>
              <a:tr h="568063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هسته ای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زیاد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نزدیک صفر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کم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012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43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952" y="332656"/>
            <a:ext cx="451918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8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مقایسه کلی بین انواع منابع انرژی تجدیدپذیر:</a:t>
            </a:r>
            <a:endParaRPr lang="fa-IR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686844"/>
              </p:ext>
            </p:extLst>
          </p:nvPr>
        </p:nvGraphicFramePr>
        <p:xfrm>
          <a:off x="683568" y="1412776"/>
          <a:ext cx="7753200" cy="455227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50640">
                  <a:extLst>
                    <a:ext uri="{9D8B030D-6E8A-4147-A177-3AD203B41FA5}">
                      <a16:colId xmlns:a16="http://schemas.microsoft.com/office/drawing/2014/main" val="3017943873"/>
                    </a:ext>
                  </a:extLst>
                </a:gridCol>
                <a:gridCol w="1550640">
                  <a:extLst>
                    <a:ext uri="{9D8B030D-6E8A-4147-A177-3AD203B41FA5}">
                      <a16:colId xmlns:a16="http://schemas.microsoft.com/office/drawing/2014/main" val="2910362206"/>
                    </a:ext>
                  </a:extLst>
                </a:gridCol>
                <a:gridCol w="1550640">
                  <a:extLst>
                    <a:ext uri="{9D8B030D-6E8A-4147-A177-3AD203B41FA5}">
                      <a16:colId xmlns:a16="http://schemas.microsoft.com/office/drawing/2014/main" val="1170960204"/>
                    </a:ext>
                  </a:extLst>
                </a:gridCol>
                <a:gridCol w="1550640">
                  <a:extLst>
                    <a:ext uri="{9D8B030D-6E8A-4147-A177-3AD203B41FA5}">
                      <a16:colId xmlns:a16="http://schemas.microsoft.com/office/drawing/2014/main" val="862318266"/>
                    </a:ext>
                  </a:extLst>
                </a:gridCol>
                <a:gridCol w="1550640">
                  <a:extLst>
                    <a:ext uri="{9D8B030D-6E8A-4147-A177-3AD203B41FA5}">
                      <a16:colId xmlns:a16="http://schemas.microsoft.com/office/drawing/2014/main" val="1760429170"/>
                    </a:ext>
                  </a:extLst>
                </a:gridCol>
              </a:tblGrid>
              <a:tr h="758713">
                <a:tc>
                  <a:txBody>
                    <a:bodyPr/>
                    <a:lstStyle/>
                    <a:p>
                      <a:pPr algn="ctr" rtl="1"/>
                      <a:endParaRPr lang="fa-IR" b="1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منبع</a:t>
                      </a:r>
                      <a:r>
                        <a:rPr lang="fa-IR" b="1" baseline="0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انرژی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b="1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محدودیت مکانی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b="1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محدودیت زمانی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b="1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بازدهی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b="1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هزینه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234105"/>
                  </a:ext>
                </a:extLst>
              </a:tr>
              <a:tr h="758713">
                <a:tc>
                  <a:txBody>
                    <a:bodyPr/>
                    <a:lstStyle/>
                    <a:p>
                      <a:pPr algn="ctr" rtl="1"/>
                      <a:endParaRPr lang="fa-IR" b="1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باد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دارد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دارد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متوسط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ارزان تا متوسط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338681"/>
                  </a:ext>
                </a:extLst>
              </a:tr>
              <a:tr h="758713">
                <a:tc>
                  <a:txBody>
                    <a:bodyPr/>
                    <a:lstStyle/>
                    <a:p>
                      <a:pPr algn="ctr" rtl="1"/>
                      <a:endParaRPr lang="fa-IR" b="1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خورشید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دارد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دارد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کم تا متوسط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متوسط تا زیاد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327457"/>
                  </a:ext>
                </a:extLst>
              </a:tr>
              <a:tr h="758713">
                <a:tc>
                  <a:txBody>
                    <a:bodyPr/>
                    <a:lstStyle/>
                    <a:p>
                      <a:pPr algn="ctr" rtl="1"/>
                      <a:endParaRPr lang="fa-IR" b="1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زمین گرمایی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دارد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اندک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متوسط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ارزان تا متوسط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848779"/>
                  </a:ext>
                </a:extLst>
              </a:tr>
              <a:tr h="758713">
                <a:tc>
                  <a:txBody>
                    <a:bodyPr/>
                    <a:lstStyle/>
                    <a:p>
                      <a:pPr algn="ctr" rtl="1"/>
                      <a:endParaRPr lang="fa-IR" b="1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بیومس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اندک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ندارد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متوسط به بالا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متوسط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679959"/>
                  </a:ext>
                </a:extLst>
              </a:tr>
              <a:tr h="758713">
                <a:tc>
                  <a:txBody>
                    <a:bodyPr/>
                    <a:lstStyle/>
                    <a:p>
                      <a:pPr algn="ctr" rtl="1"/>
                      <a:endParaRPr lang="fa-IR" b="1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دریا و اقیانوس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دارد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دارد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کم تا متوسط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متوسط تا زیاد</a:t>
                      </a:r>
                      <a:endParaRPr lang="fa-IR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866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053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7984" y="404664"/>
            <a:ext cx="425469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8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میزان تولید و مصرف جهانی انرژی  های نو:</a:t>
            </a:r>
            <a:endParaRPr lang="fa-IR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681646"/>
              </p:ext>
            </p:extLst>
          </p:nvPr>
        </p:nvGraphicFramePr>
        <p:xfrm>
          <a:off x="1475656" y="1916832"/>
          <a:ext cx="6144345" cy="340015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048115">
                  <a:extLst>
                    <a:ext uri="{9D8B030D-6E8A-4147-A177-3AD203B41FA5}">
                      <a16:colId xmlns:a16="http://schemas.microsoft.com/office/drawing/2014/main" val="3207563522"/>
                    </a:ext>
                  </a:extLst>
                </a:gridCol>
                <a:gridCol w="2048115">
                  <a:extLst>
                    <a:ext uri="{9D8B030D-6E8A-4147-A177-3AD203B41FA5}">
                      <a16:colId xmlns:a16="http://schemas.microsoft.com/office/drawing/2014/main" val="3124377268"/>
                    </a:ext>
                  </a:extLst>
                </a:gridCol>
                <a:gridCol w="2048115">
                  <a:extLst>
                    <a:ext uri="{9D8B030D-6E8A-4147-A177-3AD203B41FA5}">
                      <a16:colId xmlns:a16="http://schemas.microsoft.com/office/drawing/2014/main" val="239819510"/>
                    </a:ext>
                  </a:extLst>
                </a:gridCol>
              </a:tblGrid>
              <a:tr h="1133384">
                <a:tc>
                  <a:txBody>
                    <a:bodyPr/>
                    <a:lstStyle/>
                    <a:p>
                      <a:pPr algn="ctr" rtl="1"/>
                      <a:endParaRPr lang="fa-IR" b="1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انواع انرژی های نو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b="1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میزان</a:t>
                      </a:r>
                      <a:r>
                        <a:rPr lang="fa-IR" b="1" baseline="0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انرژی تولید شده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b="1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درصد مصرف جهانی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973640"/>
                  </a:ext>
                </a:extLst>
              </a:tr>
              <a:tr h="1133384">
                <a:tc>
                  <a:txBody>
                    <a:bodyPr/>
                    <a:lstStyle/>
                    <a:p>
                      <a:pPr algn="ctr" rtl="1"/>
                      <a:endParaRPr lang="fa-IR" b="1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بیومس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sz="2400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sz="2400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38%</a:t>
                      </a:r>
                      <a:endParaRPr lang="fa-IR" sz="2400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sz="2400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sz="2400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10%</a:t>
                      </a:r>
                      <a:endParaRPr lang="fa-IR" sz="2400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118615"/>
                  </a:ext>
                </a:extLst>
              </a:tr>
              <a:tr h="1133384">
                <a:tc>
                  <a:txBody>
                    <a:bodyPr/>
                    <a:lstStyle/>
                    <a:p>
                      <a:pPr algn="ctr" rtl="1"/>
                      <a:endParaRPr lang="fa-IR" b="1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b="1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برق آبی</a:t>
                      </a:r>
                      <a:r>
                        <a:rPr lang="fa-IR" b="1" baseline="0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 ، زمین گرمایی ، باد و خورشیدی</a:t>
                      </a:r>
                      <a:endParaRPr lang="fa-IR" b="1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sz="2400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sz="2400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18%</a:t>
                      </a:r>
                      <a:endParaRPr lang="fa-IR" sz="2400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sz="2400" dirty="0" smtClean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  <a:p>
                      <a:pPr algn="ctr" rtl="1"/>
                      <a:r>
                        <a:rPr lang="fa-IR" sz="2400" dirty="0" smtClean="0">
                          <a:latin typeface="Adobe Arabic" panose="02040503050201020203" pitchFamily="18" charset="-78"/>
                          <a:cs typeface="Adobe Arabic" panose="02040503050201020203" pitchFamily="18" charset="-78"/>
                        </a:rPr>
                        <a:t>4%</a:t>
                      </a:r>
                      <a:endParaRPr lang="fa-IR" sz="2400" dirty="0"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603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15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5275" y="2636912"/>
            <a:ext cx="5194051" cy="138499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بررسی انرژی زمین گرمایی در ایران</a:t>
            </a:r>
          </a:p>
          <a:p>
            <a:pPr algn="ctr"/>
            <a:endParaRPr lang="fa-IR" sz="2800" b="1" dirty="0">
              <a:latin typeface="Adobe Arabic" pitchFamily="18" charset="-78"/>
              <a:cs typeface="Adobe Arabic" pitchFamily="18" charset="-78"/>
            </a:endParaRPr>
          </a:p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مناطق مستعد انرژی زمین گرمایی در ایران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172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4992" y="404664"/>
            <a:ext cx="512191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>
                <a:latin typeface="Adobe Arabic" pitchFamily="18" charset="-78"/>
                <a:cs typeface="Adobe Arabic" pitchFamily="18" charset="-78"/>
              </a:rPr>
              <a:t>شواهد وجود منابع زمین گرمایی در </a:t>
            </a:r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ایران:</a:t>
            </a:r>
            <a:endParaRPr lang="fa-IR" sz="2800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76" y="1724948"/>
            <a:ext cx="8158280" cy="4426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0708" y="1267610"/>
            <a:ext cx="261321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>
                <a:latin typeface="Adobe Arabic" pitchFamily="18" charset="-78"/>
                <a:cs typeface="Adobe Arabic" pitchFamily="18" charset="-78"/>
              </a:rPr>
              <a:t>حضور ایران در کمربند </a:t>
            </a:r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زلزله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247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42388"/>
            <a:ext cx="8136904" cy="4922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7471" y="757913"/>
            <a:ext cx="296106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حضور ایران در کمربند آتشفشانی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8113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5115" y="542270"/>
            <a:ext cx="607089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>
                <a:latin typeface="Adobe Arabic" pitchFamily="18" charset="-78"/>
                <a:cs typeface="Adobe Arabic" pitchFamily="18" charset="-78"/>
              </a:rPr>
              <a:t>پتانسیل های انرژی زمین گرمایی موجود در ایران: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093088"/>
              </p:ext>
            </p:extLst>
          </p:nvPr>
        </p:nvGraphicFramePr>
        <p:xfrm>
          <a:off x="755576" y="1556792"/>
          <a:ext cx="7689652" cy="453650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922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2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2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2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6084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 smtClean="0">
                          <a:latin typeface="Adobe Arabic" pitchFamily="18" charset="-78"/>
                          <a:cs typeface="Adobe Arabic" pitchFamily="18" charset="-78"/>
                        </a:rPr>
                        <a:t>ردیف</a:t>
                      </a:r>
                      <a:endParaRPr lang="fa-IR" sz="24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 smtClean="0">
                          <a:latin typeface="Adobe Arabic" pitchFamily="18" charset="-78"/>
                          <a:cs typeface="Adobe Arabic" pitchFamily="18" charset="-78"/>
                        </a:rPr>
                        <a:t>منطقه</a:t>
                      </a:r>
                      <a:endParaRPr lang="fa-IR" sz="24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 smtClean="0">
                          <a:latin typeface="Adobe Arabic" pitchFamily="18" charset="-78"/>
                          <a:cs typeface="Adobe Arabic" pitchFamily="18" charset="-78"/>
                        </a:rPr>
                        <a:t>ردیف</a:t>
                      </a:r>
                      <a:endParaRPr lang="fa-IR" sz="24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 smtClean="0">
                          <a:latin typeface="Adobe Arabic" pitchFamily="18" charset="-78"/>
                          <a:cs typeface="Adobe Arabic" pitchFamily="18" charset="-78"/>
                        </a:rPr>
                        <a:t>منطقه</a:t>
                      </a:r>
                      <a:endParaRPr lang="fa-IR" sz="24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 smtClean="0">
                          <a:latin typeface="Adobe Arabic" pitchFamily="18" charset="-78"/>
                          <a:cs typeface="Adobe Arabic" pitchFamily="18" charset="-78"/>
                        </a:rPr>
                        <a:t>1</a:t>
                      </a:r>
                      <a:endParaRPr lang="fa-IR" sz="24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latin typeface="Adobe Arabic" pitchFamily="18" charset="-78"/>
                          <a:cs typeface="Adobe Arabic" pitchFamily="18" charset="-78"/>
                        </a:rPr>
                        <a:t>تفتان-بزمان</a:t>
                      </a:r>
                      <a:endParaRPr lang="fa-IR" sz="24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 smtClean="0">
                          <a:latin typeface="Adobe Arabic" pitchFamily="18" charset="-78"/>
                          <a:cs typeface="Adobe Arabic" pitchFamily="18" charset="-78"/>
                        </a:rPr>
                        <a:t>6</a:t>
                      </a:r>
                      <a:endParaRPr lang="fa-IR" sz="24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latin typeface="Adobe Arabic" pitchFamily="18" charset="-78"/>
                          <a:cs typeface="Adobe Arabic" pitchFamily="18" charset="-78"/>
                        </a:rPr>
                        <a:t>اصفهان-محلات</a:t>
                      </a:r>
                      <a:endParaRPr lang="fa-IR" sz="24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 smtClean="0">
                          <a:latin typeface="Adobe Arabic" pitchFamily="18" charset="-78"/>
                          <a:cs typeface="Adobe Arabic" pitchFamily="18" charset="-78"/>
                        </a:rPr>
                        <a:t>2</a:t>
                      </a:r>
                      <a:endParaRPr lang="fa-IR" sz="24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latin typeface="Adobe Arabic" pitchFamily="18" charset="-78"/>
                          <a:cs typeface="Adobe Arabic" pitchFamily="18" charset="-78"/>
                        </a:rPr>
                        <a:t>نایبند</a:t>
                      </a:r>
                      <a:endParaRPr lang="fa-IR" sz="24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 smtClean="0">
                          <a:latin typeface="Adobe Arabic" pitchFamily="18" charset="-78"/>
                          <a:cs typeface="Adobe Arabic" pitchFamily="18" charset="-78"/>
                        </a:rPr>
                        <a:t>7</a:t>
                      </a:r>
                      <a:endParaRPr lang="fa-IR" sz="24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latin typeface="Adobe Arabic" pitchFamily="18" charset="-78"/>
                          <a:cs typeface="Adobe Arabic" pitchFamily="18" charset="-78"/>
                        </a:rPr>
                        <a:t>رامسر</a:t>
                      </a:r>
                      <a:endParaRPr lang="fa-IR" sz="24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 smtClean="0">
                          <a:latin typeface="Adobe Arabic" pitchFamily="18" charset="-78"/>
                          <a:cs typeface="Adobe Arabic" pitchFamily="18" charset="-78"/>
                        </a:rPr>
                        <a:t>3</a:t>
                      </a:r>
                      <a:endParaRPr lang="fa-IR" sz="24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latin typeface="Adobe Arabic" pitchFamily="18" charset="-78"/>
                          <a:cs typeface="Adobe Arabic" pitchFamily="18" charset="-78"/>
                        </a:rPr>
                        <a:t>بیرجند-فردوس</a:t>
                      </a:r>
                      <a:endParaRPr lang="fa-IR" sz="24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 smtClean="0">
                          <a:latin typeface="Adobe Arabic" pitchFamily="18" charset="-78"/>
                          <a:cs typeface="Adobe Arabic" pitchFamily="18" charset="-78"/>
                        </a:rPr>
                        <a:t>8</a:t>
                      </a:r>
                      <a:endParaRPr lang="fa-IR" sz="24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latin typeface="Adobe Arabic" pitchFamily="18" charset="-78"/>
                          <a:cs typeface="Adobe Arabic" pitchFamily="18" charset="-78"/>
                        </a:rPr>
                        <a:t>بندرعباس-میناب</a:t>
                      </a:r>
                      <a:endParaRPr lang="fa-IR" sz="24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 smtClean="0">
                          <a:latin typeface="Adobe Arabic" pitchFamily="18" charset="-78"/>
                          <a:cs typeface="Adobe Arabic" pitchFamily="18" charset="-78"/>
                        </a:rPr>
                        <a:t>4</a:t>
                      </a:r>
                      <a:endParaRPr lang="fa-IR" sz="24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latin typeface="Adobe Arabic" pitchFamily="18" charset="-78"/>
                          <a:cs typeface="Adobe Arabic" pitchFamily="18" charset="-78"/>
                        </a:rPr>
                        <a:t>تکاب</a:t>
                      </a:r>
                      <a:r>
                        <a:rPr lang="fa-IR" sz="2400" baseline="0" dirty="0" smtClean="0">
                          <a:latin typeface="Adobe Arabic" pitchFamily="18" charset="-78"/>
                          <a:cs typeface="Adobe Arabic" pitchFamily="18" charset="-78"/>
                        </a:rPr>
                        <a:t>-</a:t>
                      </a:r>
                      <a:r>
                        <a:rPr lang="fa-IR" sz="2400" dirty="0" smtClean="0">
                          <a:latin typeface="Adobe Arabic" pitchFamily="18" charset="-78"/>
                          <a:cs typeface="Adobe Arabic" pitchFamily="18" charset="-78"/>
                        </a:rPr>
                        <a:t>هشترود</a:t>
                      </a:r>
                      <a:endParaRPr lang="fa-IR" sz="24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 smtClean="0">
                          <a:latin typeface="Adobe Arabic" pitchFamily="18" charset="-78"/>
                          <a:cs typeface="Adobe Arabic" pitchFamily="18" charset="-78"/>
                        </a:rPr>
                        <a:t>9</a:t>
                      </a:r>
                      <a:endParaRPr lang="fa-IR" sz="24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latin typeface="Adobe Arabic" pitchFamily="18" charset="-78"/>
                          <a:cs typeface="Adobe Arabic" pitchFamily="18" charset="-78"/>
                        </a:rPr>
                        <a:t>بوشهر-کازرون</a:t>
                      </a:r>
                      <a:endParaRPr lang="fa-IR" sz="24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 smtClean="0">
                          <a:latin typeface="Adobe Arabic" pitchFamily="18" charset="-78"/>
                          <a:cs typeface="Adobe Arabic" pitchFamily="18" charset="-78"/>
                        </a:rPr>
                        <a:t>5</a:t>
                      </a:r>
                      <a:endParaRPr lang="fa-IR" sz="24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latin typeface="Adobe Arabic" pitchFamily="18" charset="-78"/>
                          <a:cs typeface="Adobe Arabic" pitchFamily="18" charset="-78"/>
                        </a:rPr>
                        <a:t>خور-بیابانک</a:t>
                      </a:r>
                      <a:endParaRPr lang="fa-IR" sz="24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 smtClean="0">
                          <a:latin typeface="Adobe Arabic" pitchFamily="18" charset="-78"/>
                          <a:cs typeface="Adobe Arabic" pitchFamily="18" charset="-78"/>
                        </a:rPr>
                        <a:t>10</a:t>
                      </a:r>
                      <a:endParaRPr lang="fa-IR" sz="24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dirty="0" smtClean="0">
                          <a:latin typeface="Adobe Arabic" pitchFamily="18" charset="-78"/>
                          <a:cs typeface="Adobe Arabic" pitchFamily="18" charset="-78"/>
                        </a:rPr>
                        <a:t>لار-بستک</a:t>
                      </a:r>
                      <a:endParaRPr lang="fa-IR" sz="24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36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New Folder\untitled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4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1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8179" y="2807842"/>
            <a:ext cx="78967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>
                <a:latin typeface="Adobe Arabic" pitchFamily="18" charset="-78"/>
                <a:cs typeface="Adobe Arabic" pitchFamily="18" charset="-78"/>
              </a:rPr>
              <a:t>مشکلات و موانع اجرایی در ایران برای توسعه منابع زمین </a:t>
            </a:r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گرمایی</a:t>
            </a:r>
            <a:endParaRPr lang="fa-IR" sz="28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4591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4128" y="421005"/>
            <a:ext cx="30378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>
                <a:latin typeface="Adobe Arabic" pitchFamily="18" charset="-78"/>
                <a:cs typeface="Adobe Arabic" pitchFamily="18" charset="-78"/>
              </a:rPr>
              <a:t>حفر اولین چاه انرژی در </a:t>
            </a:r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ایران:</a:t>
            </a:r>
            <a:endParaRPr lang="fa-IR" sz="28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5736" y="1268760"/>
            <a:ext cx="51794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اتمام عملیات حفاری اولین چاه در پایان اردیبهشت ماه 1382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9752" y="3717031"/>
            <a:ext cx="50354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آغاز تست اولین چاه زمین گرمایی کشور در تاریخ 1383/3/9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9357" y="4581128"/>
            <a:ext cx="527580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انجام تست دومین 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چاه زمین گرمایی کشور در 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تاریخ 1383/6/17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6476129" y="2409718"/>
            <a:ext cx="978408" cy="546447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sz="2400"/>
          </a:p>
        </p:txBody>
      </p:sp>
      <p:sp>
        <p:nvSpPr>
          <p:cNvPr id="8" name="TextBox 7"/>
          <p:cNvSpPr txBox="1"/>
          <p:nvPr/>
        </p:nvSpPr>
        <p:spPr>
          <a:xfrm>
            <a:off x="7437922" y="2452110"/>
            <a:ext cx="130195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طی 18 ماه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0030" y="2267443"/>
            <a:ext cx="5125121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سه حلقۀ چاه اکتشافی با عمق های 3200 و 3176 و 2260 متر</a:t>
            </a:r>
          </a:p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دو حلقۀ چاه تزریقی با عمق </a:t>
            </a:r>
            <a:r>
              <a:rPr lang="fa-IR" sz="2400" smtClean="0">
                <a:latin typeface="Adobe Arabic" pitchFamily="18" charset="-78"/>
                <a:cs typeface="Adobe Arabic" pitchFamily="18" charset="-78"/>
              </a:rPr>
              <a:t>حدود 650 متر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91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 animBg="1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5976" y="332656"/>
            <a:ext cx="435193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>
                <a:latin typeface="Adobe Arabic" pitchFamily="18" charset="-78"/>
                <a:cs typeface="Adobe Arabic" pitchFamily="18" charset="-78"/>
              </a:rPr>
              <a:t>انرژی زمین </a:t>
            </a:r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گرمایی(</a:t>
            </a:r>
            <a:r>
              <a:rPr lang="en-US" sz="2800" b="1" dirty="0" smtClean="0">
                <a:latin typeface="Adobe Arabic" pitchFamily="18" charset="-78"/>
                <a:cs typeface="Adobe Arabic" pitchFamily="18" charset="-78"/>
              </a:rPr>
              <a:t>Geothermal Energy</a:t>
            </a:r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):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4124" y="1147735"/>
            <a:ext cx="103105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تجدیدپذیر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1169" y="2221410"/>
            <a:ext cx="78258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400" b="1" dirty="0" smtClean="0">
                <a:cs typeface="Adobe Arabic" pitchFamily="18" charset="-78"/>
              </a:rPr>
              <a:t>Geo</a:t>
            </a:r>
            <a:endParaRPr lang="fa-IR" sz="2400" b="1" dirty="0">
              <a:cs typeface="Adobe Arabic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3725" y="2221411"/>
            <a:ext cx="129715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400" b="1" dirty="0" err="1" smtClean="0">
                <a:cs typeface="Adobe Arabic" pitchFamily="18" charset="-78"/>
              </a:rPr>
              <a:t>Therme</a:t>
            </a:r>
            <a:endParaRPr lang="fa-IR" sz="2400" b="1" dirty="0">
              <a:cs typeface="Adobe Arabic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0623" y="4869160"/>
            <a:ext cx="380264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دلیل رسیدن حرارت از مرکز زمین به سطح آن: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1291" y="5618857"/>
            <a:ext cx="202811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 کاهش چگالی زمین 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0865" y="5618857"/>
            <a:ext cx="178286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2- خاصیت رسانایی 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9" name="Plus 8"/>
          <p:cNvSpPr/>
          <p:nvPr/>
        </p:nvSpPr>
        <p:spPr>
          <a:xfrm>
            <a:off x="2843808" y="2277367"/>
            <a:ext cx="504056" cy="349758"/>
          </a:xfrm>
          <a:prstGeom prst="mathPlu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sz="2400"/>
          </a:p>
        </p:txBody>
      </p:sp>
      <p:sp>
        <p:nvSpPr>
          <p:cNvPr id="10" name="Right Arrow 9"/>
          <p:cNvSpPr/>
          <p:nvPr/>
        </p:nvSpPr>
        <p:spPr>
          <a:xfrm>
            <a:off x="5283121" y="2331088"/>
            <a:ext cx="792088" cy="24231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 sz="2400"/>
          </a:p>
        </p:txBody>
      </p:sp>
      <p:sp>
        <p:nvSpPr>
          <p:cNvPr id="11" name="TextBox 10"/>
          <p:cNvSpPr txBox="1"/>
          <p:nvPr/>
        </p:nvSpPr>
        <p:spPr>
          <a:xfrm>
            <a:off x="6228184" y="2221413"/>
            <a:ext cx="1895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cs typeface="Adobe Arabic" pitchFamily="18" charset="-78"/>
              </a:rPr>
              <a:t>Geothermal</a:t>
            </a:r>
            <a:endParaRPr lang="fa-IR" sz="2400" b="1" dirty="0">
              <a:cs typeface="Adobe Arabic" pitchFamily="18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92901" y="3205080"/>
            <a:ext cx="344036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راه های رسیدن حرارت زمین به سطح آن: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90236" y="3933056"/>
            <a:ext cx="161775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000" dirty="0" smtClean="0">
                <a:latin typeface="Adobe Arabic" pitchFamily="18" charset="-78"/>
                <a:cs typeface="Adobe Arabic" pitchFamily="18" charset="-78"/>
              </a:rPr>
              <a:t>1- فوران آتشفشان ها</a:t>
            </a:r>
            <a:endParaRPr lang="fa-IR" sz="20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6306" y="3933056"/>
            <a:ext cx="1553630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000" dirty="0" smtClean="0">
                <a:latin typeface="Adobe Arabic" pitchFamily="18" charset="-78"/>
                <a:cs typeface="Adobe Arabic" pitchFamily="18" charset="-78"/>
              </a:rPr>
              <a:t>2- چشمه های آبگرم</a:t>
            </a:r>
            <a:endParaRPr lang="fa-IR" sz="20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43808" y="3933056"/>
            <a:ext cx="107273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000" dirty="0" smtClean="0">
                <a:latin typeface="Adobe Arabic" pitchFamily="18" charset="-78"/>
                <a:cs typeface="Adobe Arabic" pitchFamily="18" charset="-78"/>
              </a:rPr>
              <a:t>3- آبفشان ها</a:t>
            </a:r>
            <a:endParaRPr lang="fa-IR" sz="20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4777" y="3933056"/>
            <a:ext cx="110318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000" dirty="0" smtClean="0">
                <a:latin typeface="Adobe Arabic" pitchFamily="18" charset="-78"/>
                <a:cs typeface="Adobe Arabic" pitchFamily="18" charset="-78"/>
              </a:rPr>
              <a:t>4- گلفشان ها</a:t>
            </a:r>
            <a:endParaRPr lang="fa-IR" sz="20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341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8897" y="747403"/>
            <a:ext cx="262764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نیروگاه زمین گرمایی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024" y="2079730"/>
            <a:ext cx="5715000" cy="3810000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5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3667" y="589330"/>
            <a:ext cx="386836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نحوه کار نیروگاه زمین گرمایی: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27851" y="1587407"/>
            <a:ext cx="12860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 حفر چاه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22" y="2406718"/>
            <a:ext cx="342587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2- بخار،توربین را به حرکت در می آورد.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3216379"/>
            <a:ext cx="349788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3- توربین،ژنراتور را به حرکت درمی آورد.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8560" y="4026040"/>
            <a:ext cx="64502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4- با استفاده از خطوط انتقال، الکتریسیته به شبکه برق شهری منتقل می شود.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11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abasenc.ir/wp-content/uploads/2013/04/image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52450"/>
            <a:ext cx="7488831" cy="456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4617" y="336429"/>
            <a:ext cx="690766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شکل هایی از نحوه انتقال انرژی زمین گرمایی به نیروگاه: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5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70485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4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763284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3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4" y="476672"/>
            <a:ext cx="402981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نحوه تولید برق در نیروگاه زمین گرمایی: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7400" y="1412294"/>
            <a:ext cx="4350935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just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 چرخه تبخیر آنی:</a:t>
            </a:r>
          </a:p>
          <a:p>
            <a:pPr algn="just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1-1- چرخۀ تبخیر آنی یک مرحله ای با کندانسور</a:t>
            </a:r>
          </a:p>
          <a:p>
            <a:pPr algn="just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1-2- چرخۀ تبخیر آنی یک مرحله ای بدون کندانسور</a:t>
            </a:r>
          </a:p>
          <a:p>
            <a:pPr algn="just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1-3- چرخۀ تبخیر آنی دو مرحله ای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38767" y="3701908"/>
            <a:ext cx="219964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2- چرخه دو مداره: 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134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7043" y="-12306"/>
            <a:ext cx="534633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dobe Arabic" pitchFamily="18" charset="-78"/>
                <a:cs typeface="Adobe Arabic" pitchFamily="18" charset="-78"/>
              </a:rPr>
              <a:t>آخرین ظرفیت نصب شده </a:t>
            </a:r>
            <a:r>
              <a:rPr lang="fa-IR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dobe Arabic" pitchFamily="18" charset="-78"/>
                <a:cs typeface="Adobe Arabic" pitchFamily="18" charset="-78"/>
              </a:rPr>
              <a:t>نیروگاه های </a:t>
            </a:r>
            <a:r>
              <a:rPr lang="fa-IR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dobe Arabic" pitchFamily="18" charset="-78"/>
                <a:cs typeface="Adobe Arabic" pitchFamily="18" charset="-78"/>
              </a:rPr>
              <a:t>زمین گرمایی</a:t>
            </a:r>
            <a:r>
              <a:rPr lang="fa-IR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dobe Arabic" pitchFamily="18" charset="-78"/>
                <a:cs typeface="Adobe Arabic" pitchFamily="18" charset="-78"/>
              </a:rPr>
              <a:t>:</a:t>
            </a:r>
            <a:endParaRPr lang="fa-IR" sz="2400" b="1" dirty="0">
              <a:solidFill>
                <a:schemeClr val="bg1">
                  <a:lumMod val="95000"/>
                  <a:lumOff val="5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9255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5" y="332656"/>
            <a:ext cx="875364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دسته بندی نیروگاه های زمین گرمایی بر اساس نوع سیال خروجی از چاه های تولیدی و تجهیزات مورد استفاده در سیکل نیروگاه: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1783027"/>
            <a:ext cx="43574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 نیروگاه های که سیال خروجی از چاه، بخار باشد.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928" y="2925863"/>
            <a:ext cx="466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2- نیروگاه 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های که سیال خروجی از 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چاه، مایع داغ 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باشد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.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4110803"/>
            <a:ext cx="522153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3- نیروگاه </a:t>
            </a:r>
            <a:r>
              <a:rPr lang="fa-IR" sz="2400" dirty="0">
                <a:latin typeface="Adobe Arabic" pitchFamily="18" charset="-78"/>
                <a:cs typeface="Adobe Arabic" pitchFamily="18" charset="-78"/>
              </a:rPr>
              <a:t>های که سیال خروجی از چاه</a:t>
            </a:r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، بخار و مایع داغ باشد:</a:t>
            </a:r>
          </a:p>
          <a:p>
            <a:pPr algn="just"/>
            <a:r>
              <a:rPr lang="fa-IR" dirty="0">
                <a:latin typeface="Adobe Arabic" pitchFamily="18" charset="-78"/>
                <a:cs typeface="Adobe Arabic" pitchFamily="18" charset="-78"/>
              </a:rPr>
              <a:t>3-1- نیروگاه بخار تک‌مرحله‌ای با خروجی اتمسفر (</a:t>
            </a:r>
            <a:r>
              <a:rPr lang="en-US" dirty="0">
                <a:latin typeface="Adobe Arabic" pitchFamily="18" charset="-78"/>
                <a:cs typeface="Adobe Arabic" pitchFamily="18" charset="-78"/>
              </a:rPr>
              <a:t>(Single Flash Backpressure</a:t>
            </a:r>
            <a:endParaRPr lang="fa-IR" dirty="0">
              <a:latin typeface="Adobe Arabic" pitchFamily="18" charset="-78"/>
              <a:cs typeface="Adobe Arabic" pitchFamily="18" charset="-78"/>
            </a:endParaRPr>
          </a:p>
          <a:p>
            <a:pPr algn="just"/>
            <a:r>
              <a:rPr lang="fa-IR" dirty="0">
                <a:latin typeface="Adobe Arabic" pitchFamily="18" charset="-78"/>
                <a:cs typeface="Adobe Arabic" pitchFamily="18" charset="-78"/>
              </a:rPr>
              <a:t>3-2- نیروگاه بخار تک‌مرحله‌ای با کندانسور (</a:t>
            </a:r>
            <a:r>
              <a:rPr lang="en-US" dirty="0">
                <a:latin typeface="Adobe Arabic" pitchFamily="18" charset="-78"/>
                <a:cs typeface="Adobe Arabic" pitchFamily="18" charset="-78"/>
              </a:rPr>
              <a:t>(Single Flash Condensing</a:t>
            </a:r>
            <a:endParaRPr lang="fa-IR" dirty="0">
              <a:latin typeface="Adobe Arabic" pitchFamily="18" charset="-78"/>
              <a:cs typeface="Adobe Arabic" pitchFamily="18" charset="-78"/>
            </a:endParaRPr>
          </a:p>
          <a:p>
            <a:pPr algn="just"/>
            <a:r>
              <a:rPr lang="fa-IR" dirty="0">
                <a:latin typeface="Adobe Arabic" pitchFamily="18" charset="-78"/>
                <a:cs typeface="Adobe Arabic" pitchFamily="18" charset="-78"/>
              </a:rPr>
              <a:t>3-3- نیروگاه بخار دومرحله‌ای (</a:t>
            </a:r>
            <a:r>
              <a:rPr lang="en-US" dirty="0">
                <a:latin typeface="Adobe Arabic" pitchFamily="18" charset="-78"/>
                <a:cs typeface="Adobe Arabic" pitchFamily="18" charset="-78"/>
              </a:rPr>
              <a:t>(Double Flash </a:t>
            </a:r>
            <a:r>
              <a:rPr lang="en-US" dirty="0" smtClean="0">
                <a:latin typeface="Adobe Arabic" pitchFamily="18" charset="-78"/>
                <a:cs typeface="Adobe Arabic" pitchFamily="18" charset="-78"/>
              </a:rPr>
              <a:t>Condensing</a:t>
            </a:r>
            <a:endParaRPr lang="fa-IR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9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4" y="335558"/>
            <a:ext cx="39659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بررسی انواع نیروگاه های زمین گرمایی: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33140" y="1412775"/>
            <a:ext cx="40208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>
                <a:latin typeface="Adobe Arabic" pitchFamily="18" charset="-78"/>
                <a:cs typeface="Adobe Arabic" pitchFamily="18" charset="-78"/>
              </a:rPr>
              <a:t>  </a:t>
            </a:r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1- نیروگاه </a:t>
            </a:r>
            <a:r>
              <a:rPr lang="fa-IR" sz="2400" b="1" dirty="0">
                <a:latin typeface="Adobe Arabic" pitchFamily="18" charset="-78"/>
                <a:cs typeface="Adobe Arabic" pitchFamily="18" charset="-78"/>
              </a:rPr>
              <a:t>با سیال کاملاً بخار </a:t>
            </a:r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(</a:t>
            </a:r>
            <a:r>
              <a:rPr lang="en-US" sz="2400" b="1" dirty="0" smtClean="0">
                <a:latin typeface="Adobe Arabic" pitchFamily="18" charset="-78"/>
                <a:cs typeface="Adobe Arabic" pitchFamily="18" charset="-78"/>
              </a:rPr>
              <a:t>:(Dry Steam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2636912"/>
            <a:ext cx="6496050" cy="3549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5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4048" y="452604"/>
            <a:ext cx="366478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تاریخچۀ انرژی زمین گرمایی:</a:t>
            </a:r>
          </a:p>
        </p:txBody>
      </p:sp>
      <p:sp>
        <p:nvSpPr>
          <p:cNvPr id="5" name="AutoShape 2" descr="https://fa.maps-iran.com/img/1200/%DA%A9%D9%87-%D8%AF%D8%B1-%D8%A2%D9%86-%D8%A7%D8%B3%D8%AA-%DA%A9%D9%87-%D8%A7%DB%8C%D8%B1%D8%A7%D9%86-%D8%A8%D8%B1-%D8%B1%D9%88%DB%8C-%D9%86%D9%82%D8%B4%D9%87-%D8%AC%D9%87%D8%A7%D9%86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6" name="AutoShape 4" descr="https://fa.maps-iran.com/img/1200/%DA%A9%D9%87-%D8%AF%D8%B1-%D8%A2%D9%86-%D8%A7%D8%B3%D8%AA-%DA%A9%D9%87-%D8%A7%DB%8C%D8%B1%D8%A7%D9%86-%D8%A8%D8%B1-%D8%B1%D9%88%DB%8C-%D9%86%D9%82%D8%B4%D9%87-%D8%AC%D9%87%D8%A7%D9%86.jpg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7" name="AutoShape 6" descr="https://fa.maps-iran.com/img/1200/%DA%A9%D9%87-%D8%AF%D8%B1-%D8%A2%D9%86-%D8%A7%D8%B3%D8%AA-%DA%A9%D9%87-%D8%A7%DB%8C%D8%B1%D8%A7%D9%86-%D8%A8%D8%B1-%D8%B1%D9%88%DB%8C-%D9%86%D9%82%D8%B4%D9%87-%D8%AC%D9%87%D8%A7%D9%86.jpg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9" name="TextBox 8"/>
          <p:cNvSpPr txBox="1"/>
          <p:nvPr/>
        </p:nvSpPr>
        <p:spPr>
          <a:xfrm>
            <a:off x="1904984" y="1444134"/>
            <a:ext cx="644759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مرکز زمین با عمق تقریبی 6400 کیلومتر با حرارت بیش از 4000 درجۀ سانتیگراد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3434" y="2474821"/>
            <a:ext cx="848501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000" dirty="0" smtClean="0">
                <a:latin typeface="Adobe Arabic" pitchFamily="18" charset="-78"/>
                <a:cs typeface="Adobe Arabic" pitchFamily="18" charset="-78"/>
              </a:rPr>
              <a:t>موجب تشکیل و پیدایش مواد مذاب با درجۀ حرارت 650 </a:t>
            </a:r>
            <a:r>
              <a:rPr lang="fa-IR" sz="2000" smtClean="0">
                <a:latin typeface="Adobe Arabic" pitchFamily="18" charset="-78"/>
                <a:cs typeface="Adobe Arabic" pitchFamily="18" charset="-78"/>
              </a:rPr>
              <a:t>تا 1200 </a:t>
            </a:r>
            <a:r>
              <a:rPr lang="fa-IR" sz="2000" dirty="0" smtClean="0">
                <a:latin typeface="Adobe Arabic" pitchFamily="18" charset="-78"/>
                <a:cs typeface="Adobe Arabic" pitchFamily="18" charset="-78"/>
              </a:rPr>
              <a:t>درجۀ سانتیگراد در اعماق 80 تا 100 کیلومتری از سطح زمین</a:t>
            </a:r>
            <a:endParaRPr lang="fa-IR" sz="20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5551" y="3460358"/>
            <a:ext cx="249619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82 میلی وات در واحد سطح 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0217" y="4535731"/>
            <a:ext cx="536236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مجموع کل اتلاف حرارت از سطح زمین معادل 42 میلیون مگاوات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303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4" y="701823"/>
            <a:ext cx="39596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2- نیروگاه </a:t>
            </a:r>
            <a:r>
              <a:rPr lang="fa-IR" sz="2400" b="1" dirty="0">
                <a:latin typeface="Adobe Arabic" pitchFamily="18" charset="-78"/>
                <a:cs typeface="Adobe Arabic" pitchFamily="18" charset="-78"/>
              </a:rPr>
              <a:t>با سیال کاملاً مایع داغ </a:t>
            </a:r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(</a:t>
            </a:r>
            <a:r>
              <a:rPr lang="en-US" sz="2400" b="1" dirty="0" smtClean="0">
                <a:latin typeface="Adobe Arabic" pitchFamily="18" charset="-78"/>
                <a:cs typeface="Adobe Arabic" pitchFamily="18" charset="-78"/>
              </a:rPr>
              <a:t>:(Binary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20888"/>
            <a:ext cx="6419758" cy="37551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56574" y="1628800"/>
            <a:ext cx="162256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ایزوپنتان(</a:t>
            </a:r>
            <a:r>
              <a:rPr lang="en-US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C</a:t>
            </a:r>
            <a:r>
              <a:rPr lang="en-US" sz="2400" b="1" baseline="-25000" dirty="0">
                <a:latin typeface="Adobe Arabic" panose="02040503050201020203" pitchFamily="18" charset="-78"/>
                <a:cs typeface="Adobe Arabic" panose="02040503050201020203" pitchFamily="18" charset="-78"/>
              </a:rPr>
              <a:t>5</a:t>
            </a:r>
            <a:r>
              <a:rPr lang="en-US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H</a:t>
            </a:r>
            <a:r>
              <a:rPr lang="en-US" sz="2400" b="1" baseline="-25000" dirty="0">
                <a:latin typeface="Adobe Arabic" panose="02040503050201020203" pitchFamily="18" charset="-78"/>
                <a:cs typeface="Adobe Arabic" panose="02040503050201020203" pitchFamily="18" charset="-78"/>
              </a:rPr>
              <a:t>12</a:t>
            </a:r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672" y="1628799"/>
            <a:ext cx="169790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ایزوبوتان(</a:t>
            </a:r>
            <a:r>
              <a:rPr lang="en-US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C</a:t>
            </a:r>
            <a:r>
              <a:rPr lang="en-US" sz="2400" b="1" baseline="-25000" dirty="0">
                <a:latin typeface="Adobe Arabic" panose="02040503050201020203" pitchFamily="18" charset="-78"/>
                <a:cs typeface="Adobe Arabic" panose="02040503050201020203" pitchFamily="18" charset="-78"/>
              </a:rPr>
              <a:t>4</a:t>
            </a:r>
            <a:r>
              <a:rPr lang="en-US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H</a:t>
            </a:r>
            <a:r>
              <a:rPr lang="en-US" sz="2400" b="1" baseline="-25000" dirty="0">
                <a:latin typeface="Adobe Arabic" panose="02040503050201020203" pitchFamily="18" charset="-78"/>
                <a:cs typeface="Adobe Arabic" panose="02040503050201020203" pitchFamily="18" charset="-78"/>
              </a:rPr>
              <a:t>10</a:t>
            </a:r>
            <a:r>
              <a:rPr lang="fa-IR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62777" y="701822"/>
            <a:ext cx="167545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(نیروگاه دو سیاله)</a:t>
            </a:r>
            <a:endParaRPr lang="fa-IR" sz="2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5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18760824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938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5879" y="836712"/>
            <a:ext cx="45895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نیروگاه با سیال کاملاً مایع داغ همراه با </a:t>
            </a:r>
            <a:r>
              <a:rPr lang="en-US" sz="2400" b="1" dirty="0" smtClean="0">
                <a:latin typeface="Adobe Arabic" pitchFamily="18" charset="-78"/>
                <a:cs typeface="Adobe Arabic" pitchFamily="18" charset="-78"/>
              </a:rPr>
              <a:t>Regenerator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98" y="2348880"/>
            <a:ext cx="6496050" cy="3549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5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9912" y="871554"/>
            <a:ext cx="497687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پیشرفته ترین نوع نیروگاه با سیال کاملاً مایع با نام </a:t>
            </a:r>
            <a:r>
              <a:rPr lang="en-US" sz="2400" b="1" dirty="0" err="1" smtClean="0">
                <a:latin typeface="Adobe Arabic" pitchFamily="18" charset="-78"/>
                <a:cs typeface="Adobe Arabic" pitchFamily="18" charset="-78"/>
              </a:rPr>
              <a:t>Kalina</a:t>
            </a:r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 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20888"/>
            <a:ext cx="6496050" cy="3549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5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6016" y="620686"/>
            <a:ext cx="39746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3- نیروگاه </a:t>
            </a:r>
            <a:r>
              <a:rPr lang="fa-IR" sz="2400" b="1" dirty="0">
                <a:latin typeface="Adobe Arabic" pitchFamily="18" charset="-78"/>
                <a:cs typeface="Adobe Arabic" pitchFamily="18" charset="-78"/>
              </a:rPr>
              <a:t>با سیال دوفازی </a:t>
            </a:r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(</a:t>
            </a:r>
            <a:r>
              <a:rPr lang="en-US" sz="2400" b="1" dirty="0" smtClean="0">
                <a:latin typeface="Adobe Arabic" pitchFamily="18" charset="-78"/>
                <a:cs typeface="Adobe Arabic" pitchFamily="18" charset="-78"/>
              </a:rPr>
              <a:t>:(Steam Flash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18" y="2494879"/>
            <a:ext cx="6496050" cy="3498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688" y="1268277"/>
            <a:ext cx="69250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3-1-</a:t>
            </a:r>
            <a:r>
              <a:rPr lang="fa-IR" sz="2400" b="1" dirty="0">
                <a:latin typeface="Adobe Arabic" pitchFamily="18" charset="-78"/>
                <a:cs typeface="Adobe Arabic" pitchFamily="18" charset="-78"/>
              </a:rPr>
              <a:t> نیروگاه بخار تک‌مرحله‌ای با خروجی اتمسفر </a:t>
            </a:r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(</a:t>
            </a:r>
            <a:r>
              <a:rPr lang="en-US" sz="2400" b="1" dirty="0" smtClean="0">
                <a:latin typeface="Adobe Arabic" pitchFamily="18" charset="-78"/>
                <a:cs typeface="Adobe Arabic" pitchFamily="18" charset="-78"/>
              </a:rPr>
              <a:t>(Single </a:t>
            </a:r>
            <a:r>
              <a:rPr lang="en-US" sz="2400" b="1" dirty="0">
                <a:latin typeface="Adobe Arabic" pitchFamily="18" charset="-78"/>
                <a:cs typeface="Adobe Arabic" pitchFamily="18" charset="-78"/>
              </a:rPr>
              <a:t>Flash </a:t>
            </a:r>
            <a:r>
              <a:rPr lang="en-US" sz="2400" b="1" dirty="0" smtClean="0">
                <a:latin typeface="Adobe Arabic" pitchFamily="18" charset="-78"/>
                <a:cs typeface="Adobe Arabic" pitchFamily="18" charset="-78"/>
              </a:rPr>
              <a:t>Backpressure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5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77298982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161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851520"/>
            <a:ext cx="61801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3-2-</a:t>
            </a:r>
            <a:r>
              <a:rPr lang="fa-IR" sz="2400" b="1" dirty="0">
                <a:latin typeface="Adobe Arabic" pitchFamily="18" charset="-78"/>
                <a:cs typeface="Adobe Arabic" pitchFamily="18" charset="-78"/>
              </a:rPr>
              <a:t> نیروگاه بخار تک‌مرحله‌ای با کندانسور </a:t>
            </a:r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(</a:t>
            </a:r>
            <a:r>
              <a:rPr lang="en-US" sz="2400" b="1" dirty="0" smtClean="0">
                <a:latin typeface="Adobe Arabic" pitchFamily="18" charset="-78"/>
                <a:cs typeface="Adobe Arabic" pitchFamily="18" charset="-78"/>
              </a:rPr>
              <a:t>(Single </a:t>
            </a:r>
            <a:r>
              <a:rPr lang="en-US" sz="2400" b="1" dirty="0">
                <a:latin typeface="Adobe Arabic" pitchFamily="18" charset="-78"/>
                <a:cs typeface="Adobe Arabic" pitchFamily="18" charset="-78"/>
              </a:rPr>
              <a:t>Flash </a:t>
            </a:r>
            <a:r>
              <a:rPr lang="en-US" sz="2400" b="1" dirty="0" smtClean="0">
                <a:latin typeface="Adobe Arabic" pitchFamily="18" charset="-78"/>
                <a:cs typeface="Adobe Arabic" pitchFamily="18" charset="-78"/>
              </a:rPr>
              <a:t>Condensing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44" y="2276872"/>
            <a:ext cx="6496050" cy="3693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5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56174145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801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836712"/>
            <a:ext cx="550938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3-3- نیروگاه </a:t>
            </a:r>
            <a:r>
              <a:rPr lang="fa-IR" sz="2400" b="1" dirty="0">
                <a:latin typeface="Adobe Arabic" pitchFamily="18" charset="-78"/>
                <a:cs typeface="Adobe Arabic" pitchFamily="18" charset="-78"/>
              </a:rPr>
              <a:t>بخار دومرحله‌ای </a:t>
            </a:r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(</a:t>
            </a:r>
            <a:r>
              <a:rPr lang="en-US" sz="2400" b="1" dirty="0" smtClean="0">
                <a:latin typeface="Adobe Arabic" pitchFamily="18" charset="-78"/>
                <a:cs typeface="Adobe Arabic" pitchFamily="18" charset="-78"/>
              </a:rPr>
              <a:t>(Double </a:t>
            </a:r>
            <a:r>
              <a:rPr lang="en-US" sz="2400" b="1" dirty="0">
                <a:latin typeface="Adobe Arabic" pitchFamily="18" charset="-78"/>
                <a:cs typeface="Adobe Arabic" pitchFamily="18" charset="-78"/>
              </a:rPr>
              <a:t>Flash </a:t>
            </a:r>
            <a:r>
              <a:rPr lang="en-US" sz="2400" b="1" dirty="0" smtClean="0">
                <a:latin typeface="Adobe Arabic" pitchFamily="18" charset="-78"/>
                <a:cs typeface="Adobe Arabic" pitchFamily="18" charset="-78"/>
              </a:rPr>
              <a:t>Condensing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97" y="2204864"/>
            <a:ext cx="6496050" cy="3549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5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11240560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899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1243" y="1890684"/>
            <a:ext cx="88678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ب) ایران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2119" y="1890684"/>
            <a:ext cx="107273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الف) جهان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53" y="2826788"/>
            <a:ext cx="3140968" cy="3303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3319" y="495275"/>
            <a:ext cx="357501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بررسی تاریخچۀ انرژی زمین گرمایی:</a:t>
            </a:r>
          </a:p>
        </p:txBody>
      </p:sp>
    </p:spTree>
    <p:extLst>
      <p:ext uri="{BB962C8B-B14F-4D97-AF65-F5344CB8AC3E}">
        <p14:creationId xmlns:p14="http://schemas.microsoft.com/office/powerpoint/2010/main" val="33198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856502"/>
              </p:ext>
            </p:extLst>
          </p:nvPr>
        </p:nvGraphicFramePr>
        <p:xfrm>
          <a:off x="1475656" y="1556792"/>
          <a:ext cx="6096000" cy="316835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04755"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 smtClean="0">
                          <a:latin typeface="Adobe Arabic" pitchFamily="18" charset="-78"/>
                          <a:cs typeface="Adobe Arabic" pitchFamily="18" charset="-78"/>
                        </a:rPr>
                        <a:t>نوع</a:t>
                      </a:r>
                      <a:r>
                        <a:rPr lang="fa-IR" sz="1800" b="1" baseline="0" dirty="0" smtClean="0">
                          <a:latin typeface="Adobe Arabic" pitchFamily="18" charset="-78"/>
                          <a:cs typeface="Adobe Arabic" pitchFamily="18" charset="-78"/>
                        </a:rPr>
                        <a:t> نیروگاه  زمین گرمایی</a:t>
                      </a:r>
                      <a:endParaRPr lang="fa-IR" sz="18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 smtClean="0">
                          <a:latin typeface="Adobe Arabic" pitchFamily="18" charset="-78"/>
                          <a:cs typeface="Adobe Arabic" pitchFamily="18" charset="-78"/>
                        </a:rPr>
                        <a:t>نیروگاه با سیال کاملاً مایع داغ</a:t>
                      </a:r>
                      <a:endParaRPr lang="fa-IR" sz="18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 smtClean="0">
                          <a:latin typeface="Adobe Arabic" pitchFamily="18" charset="-78"/>
                          <a:cs typeface="Adobe Arabic" pitchFamily="18" charset="-78"/>
                        </a:rPr>
                        <a:t>نیروگاه بخار   تک مرحله ای  با خروجی اتمسفر</a:t>
                      </a:r>
                      <a:endParaRPr lang="fa-IR" sz="18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 smtClean="0">
                          <a:latin typeface="Adobe Arabic" pitchFamily="18" charset="-78"/>
                          <a:cs typeface="Adobe Arabic" pitchFamily="18" charset="-78"/>
                        </a:rPr>
                        <a:t>نیروگاه بخار</a:t>
                      </a:r>
                      <a:r>
                        <a:rPr lang="en-US" sz="1800" b="1" dirty="0" smtClean="0">
                          <a:latin typeface="Adobe Arabic" pitchFamily="18" charset="-78"/>
                          <a:cs typeface="Adobe Arabic" pitchFamily="18" charset="-78"/>
                        </a:rPr>
                        <a:t>  </a:t>
                      </a:r>
                      <a:r>
                        <a:rPr lang="fa-IR" sz="1800" b="1" dirty="0" smtClean="0">
                          <a:latin typeface="Adobe Arabic" pitchFamily="18" charset="-78"/>
                          <a:cs typeface="Adobe Arabic" pitchFamily="18" charset="-78"/>
                        </a:rPr>
                        <a:t> تک مرحله ای  با کندانسور</a:t>
                      </a:r>
                      <a:endParaRPr lang="fa-IR" sz="18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 smtClean="0">
                          <a:latin typeface="Adobe Arabic" pitchFamily="18" charset="-78"/>
                          <a:cs typeface="Adobe Arabic" pitchFamily="18" charset="-78"/>
                        </a:rPr>
                        <a:t>نیروگاه بخار </a:t>
                      </a:r>
                      <a:r>
                        <a:rPr lang="en-US" sz="1800" b="1" dirty="0" smtClean="0">
                          <a:latin typeface="Adobe Arabic" pitchFamily="18" charset="-78"/>
                          <a:cs typeface="Adobe Arabic" pitchFamily="18" charset="-78"/>
                        </a:rPr>
                        <a:t>  </a:t>
                      </a:r>
                      <a:r>
                        <a:rPr lang="fa-IR" sz="1800" b="1" dirty="0" smtClean="0">
                          <a:latin typeface="Adobe Arabic" pitchFamily="18" charset="-78"/>
                          <a:cs typeface="Adobe Arabic" pitchFamily="18" charset="-78"/>
                        </a:rPr>
                        <a:t> دو مرحله ای</a:t>
                      </a:r>
                      <a:endParaRPr lang="fa-IR" sz="18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866"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 smtClean="0">
                          <a:latin typeface="Adobe Arabic" pitchFamily="18" charset="-78"/>
                          <a:cs typeface="Adobe Arabic" pitchFamily="18" charset="-78"/>
                        </a:rPr>
                        <a:t>ظرفیت       نصب شده </a:t>
                      </a:r>
                      <a:endParaRPr lang="fa-IR" sz="18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latin typeface="Adobe Arabic" pitchFamily="18" charset="-78"/>
                          <a:cs typeface="Adobe Arabic" pitchFamily="18" charset="-78"/>
                        </a:rPr>
                        <a:t>11%</a:t>
                      </a:r>
                      <a:endParaRPr lang="fa-IR" sz="18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latin typeface="Adobe Arabic" pitchFamily="18" charset="-78"/>
                          <a:cs typeface="Adobe Arabic" pitchFamily="18" charset="-78"/>
                        </a:rPr>
                        <a:t>1%</a:t>
                      </a:r>
                      <a:endParaRPr lang="fa-IR" sz="18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latin typeface="Adobe Arabic" pitchFamily="18" charset="-78"/>
                          <a:cs typeface="Adobe Arabic" pitchFamily="18" charset="-78"/>
                        </a:rPr>
                        <a:t>41%</a:t>
                      </a:r>
                      <a:endParaRPr lang="fa-IR" sz="18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latin typeface="Adobe Arabic" pitchFamily="18" charset="-78"/>
                          <a:cs typeface="Adobe Arabic" pitchFamily="18" charset="-78"/>
                        </a:rPr>
                        <a:t>20%</a:t>
                      </a:r>
                      <a:endParaRPr lang="fa-IR" sz="18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866"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 smtClean="0">
                          <a:latin typeface="Adobe Arabic" pitchFamily="18" charset="-78"/>
                          <a:cs typeface="Adobe Arabic" pitchFamily="18" charset="-78"/>
                        </a:rPr>
                        <a:t>میزان انرژی تولیدی</a:t>
                      </a:r>
                      <a:endParaRPr lang="fa-IR" sz="18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latin typeface="Adobe Arabic" pitchFamily="18" charset="-78"/>
                          <a:cs typeface="Adobe Arabic" pitchFamily="18" charset="-78"/>
                        </a:rPr>
                        <a:t>9%</a:t>
                      </a:r>
                      <a:endParaRPr lang="fa-IR" sz="18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latin typeface="Adobe Arabic" pitchFamily="18" charset="-78"/>
                          <a:cs typeface="Adobe Arabic" pitchFamily="18" charset="-78"/>
                        </a:rPr>
                        <a:t>4%</a:t>
                      </a:r>
                      <a:endParaRPr lang="fa-IR" sz="18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latin typeface="Adobe Arabic" pitchFamily="18" charset="-78"/>
                          <a:cs typeface="Adobe Arabic" pitchFamily="18" charset="-78"/>
                        </a:rPr>
                        <a:t>42%</a:t>
                      </a:r>
                      <a:endParaRPr lang="fa-IR" sz="18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latin typeface="Adobe Arabic" pitchFamily="18" charset="-78"/>
                          <a:cs typeface="Adobe Arabic" pitchFamily="18" charset="-78"/>
                        </a:rPr>
                        <a:t>21%</a:t>
                      </a:r>
                      <a:endParaRPr lang="fa-IR" sz="18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866"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 smtClean="0">
                          <a:latin typeface="Adobe Arabic" pitchFamily="18" charset="-78"/>
                          <a:cs typeface="Adobe Arabic" pitchFamily="18" charset="-78"/>
                        </a:rPr>
                        <a:t>تعداد واحدهای نیروگاهی</a:t>
                      </a:r>
                      <a:endParaRPr lang="fa-IR" sz="1800" b="1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latin typeface="Adobe Arabic" pitchFamily="18" charset="-78"/>
                          <a:cs typeface="Adobe Arabic" pitchFamily="18" charset="-78"/>
                        </a:rPr>
                        <a:t>44%</a:t>
                      </a:r>
                      <a:endParaRPr lang="fa-IR" sz="18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latin typeface="Adobe Arabic" pitchFamily="18" charset="-78"/>
                          <a:cs typeface="Adobe Arabic" pitchFamily="18" charset="-78"/>
                        </a:rPr>
                        <a:t>5%</a:t>
                      </a:r>
                      <a:endParaRPr lang="fa-IR" sz="18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latin typeface="Adobe Arabic" pitchFamily="18" charset="-78"/>
                          <a:cs typeface="Adobe Arabic" pitchFamily="18" charset="-78"/>
                        </a:rPr>
                        <a:t>27%</a:t>
                      </a:r>
                      <a:endParaRPr lang="fa-IR" sz="18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 smtClean="0">
                          <a:latin typeface="Adobe Arabic" pitchFamily="18" charset="-78"/>
                          <a:cs typeface="Adobe Arabic" pitchFamily="18" charset="-78"/>
                        </a:rPr>
                        <a:t>12%</a:t>
                      </a:r>
                      <a:endParaRPr lang="fa-IR" sz="1800" dirty="0"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36237" y="620688"/>
            <a:ext cx="208422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آمار مقایسه ای: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4757988"/>
            <a:ext cx="470673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این آمار نسبت به سایر نیروگاه های زمین گرمایی حاصل شده است.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101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4429" y="620688"/>
            <a:ext cx="513474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* نیروگاه بخار تک مرحله ای و نیروگاه دوسیاله: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62124"/>
            <a:ext cx="6912767" cy="41151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5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487506"/>
            <a:ext cx="52622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نوع دیگری از تقسیم بندی نیروگاه های زمین گرمایی: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6215" y="1399182"/>
            <a:ext cx="13994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1- بخار خشک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48264" y="2561467"/>
            <a:ext cx="9756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2- فلش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4249" y="3817496"/>
            <a:ext cx="11114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3- باینری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559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8707" y="665833"/>
            <a:ext cx="401584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>
                <a:latin typeface="Adobe Arabic" pitchFamily="18" charset="-78"/>
                <a:cs typeface="Adobe Arabic" pitchFamily="18" charset="-78"/>
              </a:rPr>
              <a:t>نیروگاه زمین‌گرمایی </a:t>
            </a:r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مشگین‌شهر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9" y="1700808"/>
            <a:ext cx="7020272" cy="4320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5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548679"/>
            <a:ext cx="39517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400" b="1" dirty="0" smtClean="0">
                <a:latin typeface="Adobe Arabic" pitchFamily="18" charset="-78"/>
                <a:cs typeface="Adobe Arabic" pitchFamily="18" charset="-78"/>
              </a:rPr>
              <a:t>روند ساخت نیروگاه زمین گرمایی مشگین شهر:</a:t>
            </a:r>
            <a:endParaRPr lang="fa-IR" sz="24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627" y="1602502"/>
            <a:ext cx="8776762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000" dirty="0" smtClean="0">
                <a:latin typeface="Adobe Arabic" pitchFamily="18" charset="-78"/>
                <a:cs typeface="Adobe Arabic" pitchFamily="18" charset="-78"/>
              </a:rPr>
              <a:t>1381: حفر اولین چاه اکتشافی زمین گرمایی مشگین شهر به صورت عمودی با عمق 3200 متر با دمایی بالغ بر 250 درجۀ سانتیگراد</a:t>
            </a:r>
            <a:endParaRPr lang="fa-IR" sz="20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2287" y="2636912"/>
            <a:ext cx="6930102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2000" dirty="0" smtClean="0">
                <a:latin typeface="Adobe Arabic" pitchFamily="18" charset="-78"/>
                <a:cs typeface="Adobe Arabic" pitchFamily="18" charset="-78"/>
              </a:rPr>
              <a:t>1383: حفر دومین چاه اکتشافی به صورت انحرافی با عمق 3176 متر و دمای 140 درجۀ سانتیگراد</a:t>
            </a:r>
          </a:p>
          <a:p>
            <a:r>
              <a:rPr lang="fa-IR" sz="2000" dirty="0" smtClean="0">
                <a:latin typeface="Adobe Arabic" pitchFamily="18" charset="-78"/>
                <a:cs typeface="Adobe Arabic" pitchFamily="18" charset="-78"/>
              </a:rPr>
              <a:t>و همچنین حفر سومین چاه اکتشافی به صورت انحرافی با عمق 2260 متر و دمای 211 درجۀ سانتیگراد</a:t>
            </a:r>
            <a:endParaRPr lang="fa-IR" sz="20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64088" y="4221088"/>
            <a:ext cx="3528392" cy="108356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000" b="1" dirty="0" smtClean="0">
                <a:latin typeface="Adobe Arabic" pitchFamily="18" charset="-78"/>
                <a:cs typeface="Adobe Arabic" pitchFamily="18" charset="-78"/>
              </a:rPr>
              <a:t>از مجموع 17 چاه پیش بینی شده</a:t>
            </a:r>
            <a:endParaRPr lang="fa-IR" sz="20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4154804" y="4520556"/>
            <a:ext cx="978408" cy="48463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ounded Rectangle 8"/>
          <p:cNvSpPr/>
          <p:nvPr/>
        </p:nvSpPr>
        <p:spPr>
          <a:xfrm>
            <a:off x="683568" y="4155938"/>
            <a:ext cx="3240360" cy="12138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just"/>
            <a:r>
              <a:rPr lang="fa-IR" b="1" dirty="0" smtClean="0">
                <a:latin typeface="Adobe Arabic" pitchFamily="18" charset="-78"/>
                <a:cs typeface="Adobe Arabic" pitchFamily="18" charset="-78"/>
              </a:rPr>
              <a:t> 11 چاه حفر شده است و</a:t>
            </a:r>
          </a:p>
          <a:p>
            <a:pPr algn="just"/>
            <a:r>
              <a:rPr lang="fa-IR" b="1" dirty="0" smtClean="0">
                <a:latin typeface="Adobe Arabic" pitchFamily="18" charset="-78"/>
                <a:cs typeface="Adobe Arabic" pitchFamily="18" charset="-78"/>
              </a:rPr>
              <a:t> 3 چاه نیز مرحلۀ آزمایش خروج بخار را با موفقیت سپری کرده است.</a:t>
            </a:r>
            <a:endParaRPr lang="fa-IR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20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8" grpId="0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7e12edbe2d18d0cadc6212003dfaa6d372315__2966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2820" y="2060848"/>
            <a:ext cx="121219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با تشکر 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9279" y="3546565"/>
            <a:ext cx="199926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2800" b="1" smtClean="0">
                <a:latin typeface="Adobe Arabic" pitchFamily="18" charset="-78"/>
                <a:cs typeface="Adobe Arabic" pitchFamily="18" charset="-78"/>
              </a:rPr>
              <a:t> غلامرضا </a:t>
            </a:r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حاجی پور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5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0314" y="520986"/>
            <a:ext cx="40552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 smtClean="0">
                <a:latin typeface="Adobe Arabic" pitchFamily="18" charset="-78"/>
                <a:cs typeface="Adobe Arabic" pitchFamily="18" charset="-78"/>
              </a:rPr>
              <a:t>تاریخچۀ انرژی زمین گرمایی در جهان:</a:t>
            </a:r>
            <a:endParaRPr lang="fa-IR" sz="2800" b="1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3666" y="1745952"/>
            <a:ext cx="637884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1870: استخراج بخارات طبیعی آب با هدف بهره برداری از انرژی مکانیکی آن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2572229"/>
            <a:ext cx="47146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1904: تولید برق از انرژی زمین گرمایی در لاردرلو ایتالیا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4215" y="3427492"/>
            <a:ext cx="61782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1920: حفر نخستین چاه های ژئوترمال در ژاپن و کالیفرنیا به طور همزمان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9751" y="4220639"/>
            <a:ext cx="60827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1928: استخراج سیال زمین گرمایی برای تأمین گرمایش منازل در ایسلند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5013786"/>
            <a:ext cx="75949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latin typeface="Adobe Arabic" pitchFamily="18" charset="-78"/>
                <a:cs typeface="Adobe Arabic" pitchFamily="18" charset="-78"/>
              </a:rPr>
              <a:t>1958: تولید برق از انرژی زمین گرمایی در نیوزیلند به عنوان دومین کشور فعال در این زمینه</a:t>
            </a:r>
            <a:endParaRPr lang="fa-IR" sz="2400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844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7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"/>
</p:tagLst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3420</TotalTime>
  <Words>1970</Words>
  <Application>Microsoft Office PowerPoint</Application>
  <PresentationFormat>On-screen Show (4:3)</PresentationFormat>
  <Paragraphs>401</Paragraphs>
  <Slides>86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3" baseType="lpstr">
      <vt:lpstr>Adobe Arabic</vt:lpstr>
      <vt:lpstr>Arial</vt:lpstr>
      <vt:lpstr>Calibri</vt:lpstr>
      <vt:lpstr>Franklin Gothic Book</vt:lpstr>
      <vt:lpstr>Tahoma</vt:lpstr>
      <vt:lpstr>Wingdings 2</vt:lpstr>
      <vt:lpstr>Technic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windows7 ultimate</dc:creator>
  <cp:lastModifiedBy>windows 10</cp:lastModifiedBy>
  <cp:revision>206</cp:revision>
  <dcterms:created xsi:type="dcterms:W3CDTF">2018-03-11T13:51:13Z</dcterms:created>
  <dcterms:modified xsi:type="dcterms:W3CDTF">2019-02-07T11:37:56Z</dcterms:modified>
</cp:coreProperties>
</file>